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57" r:id="rId3"/>
    <p:sldId id="260" r:id="rId4"/>
    <p:sldId id="258" r:id="rId5"/>
    <p:sldId id="262" r:id="rId6"/>
    <p:sldId id="263" r:id="rId7"/>
    <p:sldId id="259" r:id="rId8"/>
    <p:sldId id="264" r:id="rId9"/>
    <p:sldId id="269" r:id="rId10"/>
    <p:sldId id="270" r:id="rId11"/>
    <p:sldId id="272" r:id="rId12"/>
    <p:sldId id="276" r:id="rId13"/>
    <p:sldId id="273" r:id="rId14"/>
    <p:sldId id="261" r:id="rId15"/>
    <p:sldId id="277" r:id="rId16"/>
    <p:sldId id="271" r:id="rId17"/>
    <p:sldId id="268" r:id="rId18"/>
    <p:sldId id="279" r:id="rId19"/>
    <p:sldId id="266" r:id="rId20"/>
    <p:sldId id="278" r:id="rId21"/>
    <p:sldId id="274" r:id="rId22"/>
    <p:sldId id="267" r:id="rId23"/>
    <p:sldId id="265" r:id="rId24"/>
    <p:sldId id="275"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621" autoAdjust="0"/>
  </p:normalViewPr>
  <p:slideViewPr>
    <p:cSldViewPr>
      <p:cViewPr varScale="1">
        <p:scale>
          <a:sx n="69" d="100"/>
          <a:sy n="69" d="100"/>
        </p:scale>
        <p:origin x="-119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B33E0B-4EF3-45B2-A860-C03652B247A0}" type="datetimeFigureOut">
              <a:rPr lang="en-US" smtClean="0"/>
              <a:t>6/12/2012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2D6503-249D-4587-B1B9-1EACEEE4257A}" type="slidenum">
              <a:rPr lang="en-US" smtClean="0"/>
              <a:t>‹#›</a:t>
            </a:fld>
            <a:endParaRPr lang="en-US"/>
          </a:p>
        </p:txBody>
      </p:sp>
    </p:spTree>
    <p:extLst>
      <p:ext uri="{BB962C8B-B14F-4D97-AF65-F5344CB8AC3E}">
        <p14:creationId xmlns:p14="http://schemas.microsoft.com/office/powerpoint/2010/main" val="2449256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2D6503-249D-4587-B1B9-1EACEEE4257A}" type="slidenum">
              <a:rPr lang="en-US" smtClean="0"/>
              <a:t>2</a:t>
            </a:fld>
            <a:endParaRPr lang="en-US"/>
          </a:p>
        </p:txBody>
      </p:sp>
    </p:spTree>
    <p:extLst>
      <p:ext uri="{BB962C8B-B14F-4D97-AF65-F5344CB8AC3E}">
        <p14:creationId xmlns:p14="http://schemas.microsoft.com/office/powerpoint/2010/main" val="3366071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2D6503-249D-4587-B1B9-1EACEEE4257A}" type="slidenum">
              <a:rPr lang="en-US" smtClean="0"/>
              <a:t>14</a:t>
            </a:fld>
            <a:endParaRPr lang="en-US"/>
          </a:p>
        </p:txBody>
      </p:sp>
    </p:spTree>
    <p:extLst>
      <p:ext uri="{BB962C8B-B14F-4D97-AF65-F5344CB8AC3E}">
        <p14:creationId xmlns:p14="http://schemas.microsoft.com/office/powerpoint/2010/main" val="1173815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31757F5B-6931-4B55-8652-C8A1A64DB7A0}" type="datetimeFigureOut">
              <a:rPr lang="en-US" smtClean="0"/>
              <a:t>6/12/2012</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A1E7AD92-D5D5-4FD2-9DF3-6CDB593571A9}" type="slidenum">
              <a:rPr lang="en-US" smtClean="0"/>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757F5B-6931-4B55-8652-C8A1A64DB7A0}" type="datetimeFigureOut">
              <a:rPr lang="en-US" smtClean="0"/>
              <a:t>6/12/2012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E7AD92-D5D5-4FD2-9DF3-6CDB593571A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1757F5B-6931-4B55-8652-C8A1A64DB7A0}" type="datetimeFigureOut">
              <a:rPr lang="en-US" smtClean="0"/>
              <a:t>6/12/2012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A1E7AD92-D5D5-4FD2-9DF3-6CDB593571A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1757F5B-6931-4B55-8652-C8A1A64DB7A0}" type="datetimeFigureOut">
              <a:rPr lang="en-US" smtClean="0"/>
              <a:t>6/12/2012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E7AD92-D5D5-4FD2-9DF3-6CDB593571A9}"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31757F5B-6931-4B55-8652-C8A1A64DB7A0}" type="datetimeFigureOut">
              <a:rPr lang="en-US" smtClean="0"/>
              <a:t>6/12/2012</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A1E7AD92-D5D5-4FD2-9DF3-6CDB593571A9}" type="slidenum">
              <a:rPr lang="en-US" smtClean="0"/>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1757F5B-6931-4B55-8652-C8A1A64DB7A0}" type="datetimeFigureOut">
              <a:rPr lang="en-US" smtClean="0"/>
              <a:t>6/12/2012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E7AD92-D5D5-4FD2-9DF3-6CDB593571A9}"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1757F5B-6931-4B55-8652-C8A1A64DB7A0}" type="datetimeFigureOut">
              <a:rPr lang="en-US" smtClean="0"/>
              <a:t>6/12/2012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E7AD92-D5D5-4FD2-9DF3-6CDB593571A9}"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1757F5B-6931-4B55-8652-C8A1A64DB7A0}" type="datetimeFigureOut">
              <a:rPr lang="en-US" smtClean="0"/>
              <a:t>6/12/2012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E7AD92-D5D5-4FD2-9DF3-6CDB593571A9}"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31757F5B-6931-4B55-8652-C8A1A64DB7A0}" type="datetimeFigureOut">
              <a:rPr lang="en-US" smtClean="0"/>
              <a:t>6/12/2012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E7AD92-D5D5-4FD2-9DF3-6CDB593571A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757F5B-6931-4B55-8652-C8A1A64DB7A0}" type="datetimeFigureOut">
              <a:rPr lang="en-US" smtClean="0"/>
              <a:t>6/12/2012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A1E7AD92-D5D5-4FD2-9DF3-6CDB593571A9}" type="slidenum">
              <a:rPr lang="en-US" smtClean="0"/>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757F5B-6931-4B55-8652-C8A1A64DB7A0}" type="datetimeFigureOut">
              <a:rPr lang="en-US" smtClean="0"/>
              <a:t>6/12/2012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E7AD92-D5D5-4FD2-9DF3-6CDB593571A9}" type="slidenum">
              <a:rPr lang="en-US" smtClean="0"/>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31757F5B-6931-4B55-8652-C8A1A64DB7A0}" type="datetimeFigureOut">
              <a:rPr lang="en-US" smtClean="0"/>
              <a:t>6/12/2012</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A1E7AD92-D5D5-4FD2-9DF3-6CDB593571A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hyperlink" Target="http://www.youtube.com/watch?v=28iTvSOi5P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hyperlink" Target="http://www.youtube.com/watch?v=pMAtL7n_-rc" TargetMode="External"/><Relationship Id="rId4" Type="http://schemas.openxmlformats.org/officeDocument/2006/relationships/hyperlink" Target="http://www.youtube.com/watch?v=ZLNW7Qc6JZ8&amp;feature=related"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idx="1"/>
          </p:nvPr>
        </p:nvSpPr>
        <p:spPr/>
      </p:sp>
      <p:sp>
        <p:nvSpPr>
          <p:cNvPr id="3" name="Subtitle 2"/>
          <p:cNvSpPr>
            <a:spLocks noGrp="1"/>
          </p:cNvSpPr>
          <p:nvPr>
            <p:ph type="body" sz="half" idx="2"/>
          </p:nvPr>
        </p:nvSpPr>
        <p:spPr>
          <a:xfrm>
            <a:off x="7010400" y="2133600"/>
            <a:ext cx="2057400" cy="2971800"/>
          </a:xfrm>
        </p:spPr>
        <p:txBody>
          <a:bodyPr>
            <a:normAutofit/>
          </a:bodyPr>
          <a:lstStyle/>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a:p>
            <a:pPr algn="ctr"/>
            <a:r>
              <a:rPr lang="en-US" sz="1200" dirty="0" smtClean="0"/>
              <a:t>Nicole </a:t>
            </a:r>
          </a:p>
          <a:p>
            <a:pPr algn="ctr"/>
            <a:r>
              <a:rPr lang="en-US" sz="1200" dirty="0" err="1" smtClean="0"/>
              <a:t>Waligora-Davis,Ph.D</a:t>
            </a:r>
            <a:endParaRPr lang="en-US" sz="1200" dirty="0" smtClean="0"/>
          </a:p>
          <a:p>
            <a:pPr algn="ctr"/>
            <a:endParaRPr lang="en-US" sz="1200" dirty="0" smtClean="0"/>
          </a:p>
          <a:p>
            <a:pPr algn="ctr"/>
            <a:endParaRPr lang="en-US" sz="1050" dirty="0" smtClean="0"/>
          </a:p>
          <a:p>
            <a:pPr algn="ctr"/>
            <a:r>
              <a:rPr lang="en-US" sz="1050" dirty="0" smtClean="0"/>
              <a:t>Department of English </a:t>
            </a:r>
          </a:p>
          <a:p>
            <a:pPr algn="ctr"/>
            <a:endParaRPr lang="en-US" sz="1050" dirty="0" smtClean="0"/>
          </a:p>
          <a:p>
            <a:pPr algn="ctr"/>
            <a:r>
              <a:rPr lang="en-US" sz="1050" dirty="0" smtClean="0"/>
              <a:t>Rice University</a:t>
            </a:r>
            <a:endParaRPr lang="en-US" sz="1050" dirty="0"/>
          </a:p>
        </p:txBody>
      </p:sp>
      <p:sp>
        <p:nvSpPr>
          <p:cNvPr id="4" name="Title 3"/>
          <p:cNvSpPr>
            <a:spLocks noGrp="1"/>
          </p:cNvSpPr>
          <p:nvPr>
            <p:ph type="title"/>
          </p:nvPr>
        </p:nvSpPr>
        <p:spPr>
          <a:xfrm>
            <a:off x="7162800" y="460248"/>
            <a:ext cx="1676400" cy="2359152"/>
          </a:xfrm>
        </p:spPr>
        <p:txBody>
          <a:bodyPr/>
          <a:lstStyle/>
          <a:p>
            <a:r>
              <a:rPr lang="en-US" dirty="0"/>
              <a:t>To Be Black and American in the 1920s</a:t>
            </a:r>
            <a:br>
              <a:rPr lang="en-US" dirty="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4246218"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1170" y="2362200"/>
            <a:ext cx="3491103" cy="226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355" y="2684557"/>
            <a:ext cx="2057400" cy="266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678" y="2971800"/>
            <a:ext cx="1232424" cy="1725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2046" y="76201"/>
            <a:ext cx="2795954"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0175" y="4457163"/>
            <a:ext cx="1647825" cy="224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5000" y="4202489"/>
            <a:ext cx="3657600" cy="248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463" y="4202489"/>
            <a:ext cx="2747829" cy="250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4812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idx="1"/>
          </p:nvPr>
        </p:nvSpPr>
        <p:spPr/>
      </p:sp>
      <p:sp>
        <p:nvSpPr>
          <p:cNvPr id="7" name="Text Placeholder 6"/>
          <p:cNvSpPr>
            <a:spLocks noGrp="1"/>
          </p:cNvSpPr>
          <p:nvPr>
            <p:ph type="body" sz="half" idx="2"/>
          </p:nvPr>
        </p:nvSpPr>
        <p:spPr>
          <a:xfrm>
            <a:off x="7010400" y="2133600"/>
            <a:ext cx="1981200" cy="2971800"/>
          </a:xfrm>
        </p:spPr>
        <p:txBody>
          <a:bodyPr/>
          <a:lstStyle/>
          <a:p>
            <a:endParaRPr lang="en-US" dirty="0"/>
          </a:p>
        </p:txBody>
      </p:sp>
      <p:sp>
        <p:nvSpPr>
          <p:cNvPr id="5" name="Title 4"/>
          <p:cNvSpPr>
            <a:spLocks noGrp="1"/>
          </p:cNvSpPr>
          <p:nvPr>
            <p:ph type="title"/>
          </p:nvPr>
        </p:nvSpPr>
        <p:spPr>
          <a:xfrm>
            <a:off x="7239000" y="1447800"/>
            <a:ext cx="1752600" cy="2968752"/>
          </a:xfrm>
        </p:spPr>
        <p:txBody>
          <a:bodyPr/>
          <a:lstStyle/>
          <a:p>
            <a:r>
              <a:rPr lang="en-US" sz="1200" cap="none" dirty="0" smtClean="0"/>
              <a:t>Excerpt</a:t>
            </a:r>
            <a:r>
              <a:rPr lang="en-US" sz="1200" dirty="0" smtClean="0"/>
              <a:t> </a:t>
            </a:r>
            <a:r>
              <a:rPr lang="en-US" sz="1200" cap="none" dirty="0" smtClean="0"/>
              <a:t>from James Weldon Johnson’s </a:t>
            </a:r>
            <a:br>
              <a:rPr lang="en-US" sz="1200" cap="none" dirty="0" smtClean="0"/>
            </a:br>
            <a:r>
              <a:rPr lang="en-US" sz="1200" cap="none" dirty="0"/>
              <a:t/>
            </a:r>
            <a:br>
              <a:rPr lang="en-US" sz="1200" cap="none" dirty="0"/>
            </a:br>
            <a:r>
              <a:rPr lang="en-US" sz="1100" i="1" dirty="0" smtClean="0"/>
              <a:t>The Autobiography of an Ex-</a:t>
            </a:r>
            <a:r>
              <a:rPr lang="en-US" sz="1100" i="1" dirty="0" err="1" smtClean="0"/>
              <a:t>Coloured</a:t>
            </a:r>
            <a:r>
              <a:rPr lang="en-US" sz="1100" i="1" dirty="0" smtClean="0"/>
              <a:t> Man (1912) 1927</a:t>
            </a:r>
            <a:endParaRPr lang="en-US" sz="1100" i="1" dirty="0"/>
          </a:p>
        </p:txBody>
      </p:sp>
      <p:sp>
        <p:nvSpPr>
          <p:cNvPr id="8" name="Rectangle 7"/>
          <p:cNvSpPr/>
          <p:nvPr/>
        </p:nvSpPr>
        <p:spPr>
          <a:xfrm>
            <a:off x="152400" y="152399"/>
            <a:ext cx="6705600" cy="707886"/>
          </a:xfrm>
          <a:prstGeom prst="rect">
            <a:avLst/>
          </a:prstGeom>
        </p:spPr>
        <p:txBody>
          <a:bodyPr wrap="square">
            <a:spAutoFit/>
          </a:bodyPr>
          <a:lstStyle/>
          <a:p>
            <a:pPr hangingPunct="0"/>
            <a:r>
              <a:rPr lang="en-US" sz="1000" dirty="0"/>
              <a:t>“Do you mean to claim, ballot or not ballot, education or no education, that niggers are the equals of white men?”</a:t>
            </a:r>
          </a:p>
          <a:p>
            <a:pPr hangingPunct="0"/>
            <a:r>
              <a:rPr lang="en-US" sz="1000" dirty="0"/>
              <a:t>“That’s not the question,” answered the other, “but if the Negro is so distinctly inferior, it is a strange thing to me that it takes </a:t>
            </a:r>
            <a:r>
              <a:rPr lang="en-US" sz="1000" dirty="0" smtClean="0"/>
              <a:t>so</a:t>
            </a:r>
          </a:p>
          <a:p>
            <a:pPr hangingPunct="0"/>
            <a:r>
              <a:rPr lang="en-US" sz="1000" dirty="0" smtClean="0">
                <a:solidFill>
                  <a:srgbClr val="000000"/>
                </a:solidFill>
                <a:effectLst/>
                <a:latin typeface="Times New Roman"/>
                <a:ea typeface="Times New Roman"/>
              </a:rPr>
              <a:t>	</a:t>
            </a:r>
            <a:endParaRPr lang="en-US" sz="1000" dirty="0"/>
          </a:p>
        </p:txBody>
      </p:sp>
      <p:sp>
        <p:nvSpPr>
          <p:cNvPr id="9" name="Rectangle 8"/>
          <p:cNvSpPr/>
          <p:nvPr/>
        </p:nvSpPr>
        <p:spPr>
          <a:xfrm>
            <a:off x="152400" y="152400"/>
            <a:ext cx="6629400" cy="5478423"/>
          </a:xfrm>
          <a:prstGeom prst="rect">
            <a:avLst/>
          </a:prstGeom>
        </p:spPr>
        <p:txBody>
          <a:bodyPr wrap="square">
            <a:spAutoFit/>
          </a:bodyPr>
          <a:lstStyle/>
          <a:p>
            <a:pPr indent="457200" hangingPunct="0"/>
            <a:endParaRPr lang="en-US" sz="1400" dirty="0" smtClean="0">
              <a:solidFill>
                <a:srgbClr val="000000"/>
              </a:solidFill>
              <a:effectLst/>
              <a:latin typeface="Times New Roman"/>
              <a:ea typeface="Times New Roman"/>
            </a:endParaRPr>
          </a:p>
          <a:p>
            <a:pPr indent="457200" hangingPunct="0"/>
            <a:endParaRPr lang="en-US" sz="1400" dirty="0">
              <a:solidFill>
                <a:srgbClr val="000000"/>
              </a:solidFill>
              <a:latin typeface="Times New Roman"/>
              <a:ea typeface="Times New Roman"/>
            </a:endParaRPr>
          </a:p>
          <a:p>
            <a:pPr indent="457200" hangingPunct="0"/>
            <a:endParaRPr lang="en-US" sz="1400" dirty="0" smtClean="0">
              <a:solidFill>
                <a:srgbClr val="000000"/>
              </a:solidFill>
              <a:effectLst/>
              <a:latin typeface="Times New Roman"/>
              <a:ea typeface="Times New Roman"/>
            </a:endParaRPr>
          </a:p>
          <a:p>
            <a:pPr indent="457200" hangingPunct="0"/>
            <a:endParaRPr lang="en-US" sz="1400" dirty="0">
              <a:solidFill>
                <a:srgbClr val="000000"/>
              </a:solidFill>
              <a:latin typeface="Times New Roman"/>
              <a:ea typeface="Times New Roman"/>
            </a:endParaRPr>
          </a:p>
          <a:p>
            <a:pPr indent="457200" hangingPunct="0"/>
            <a:r>
              <a:rPr lang="en-US" sz="1400" dirty="0" smtClean="0">
                <a:solidFill>
                  <a:srgbClr val="000000"/>
                </a:solidFill>
                <a:effectLst/>
                <a:latin typeface="Times New Roman"/>
                <a:ea typeface="Times New Roman"/>
              </a:rPr>
              <a:t>“[D]o </a:t>
            </a:r>
            <a:r>
              <a:rPr lang="en-US" sz="1400" dirty="0" smtClean="0">
                <a:solidFill>
                  <a:srgbClr val="000000"/>
                </a:solidFill>
                <a:effectLst/>
                <a:latin typeface="Times New Roman"/>
                <a:ea typeface="Times New Roman"/>
              </a:rPr>
              <a:t>you mean to claim, ballot or not ballot, education or no education, that niggers are the equals of white men?”</a:t>
            </a:r>
          </a:p>
          <a:p>
            <a:pPr indent="457200" hangingPunct="0"/>
            <a:endParaRPr lang="en-US" sz="1400" dirty="0" smtClean="0">
              <a:solidFill>
                <a:srgbClr val="000000"/>
              </a:solidFill>
              <a:effectLst/>
              <a:latin typeface="Times New Roman"/>
              <a:ea typeface="Times New Roman"/>
            </a:endParaRPr>
          </a:p>
          <a:p>
            <a:pPr indent="457200" hangingPunct="0"/>
            <a:r>
              <a:rPr lang="en-US" sz="1400" dirty="0" smtClean="0">
                <a:solidFill>
                  <a:srgbClr val="000000"/>
                </a:solidFill>
                <a:effectLst/>
                <a:latin typeface="Times New Roman"/>
                <a:ea typeface="Times New Roman"/>
              </a:rPr>
              <a:t>“That’s not the question,” answered the other, “but if the Negro is so distinctly inferior, it is a strange thing to me that it takes such tremendous effort on the part of the white man to make him realize it, and to keep him in the same place into which inferior men naturally fall.”</a:t>
            </a:r>
          </a:p>
          <a:p>
            <a:pPr indent="457200" hangingPunct="0"/>
            <a:r>
              <a:rPr lang="en-US" sz="1400" dirty="0" smtClean="0">
                <a:solidFill>
                  <a:srgbClr val="000000"/>
                </a:solidFill>
                <a:effectLst/>
                <a:latin typeface="Times New Roman"/>
                <a:ea typeface="Times New Roman"/>
              </a:rPr>
              <a:t>                                                       [. . . .]</a:t>
            </a:r>
          </a:p>
          <a:p>
            <a:pPr indent="457200" hangingPunct="0"/>
            <a:endParaRPr lang="en-US" sz="1400" dirty="0">
              <a:solidFill>
                <a:srgbClr val="000000"/>
              </a:solidFill>
              <a:latin typeface="Times New Roman"/>
              <a:ea typeface="Times New Roman"/>
            </a:endParaRPr>
          </a:p>
          <a:p>
            <a:pPr indent="457200" hangingPunct="0"/>
            <a:endParaRPr lang="en-US" sz="1400" dirty="0" smtClean="0">
              <a:solidFill>
                <a:srgbClr val="000000"/>
              </a:solidFill>
              <a:effectLst/>
              <a:latin typeface="Times New Roman"/>
              <a:ea typeface="Times New Roman"/>
            </a:endParaRPr>
          </a:p>
          <a:p>
            <a:pPr indent="457200" hangingPunct="0"/>
            <a:r>
              <a:rPr lang="en-US" sz="1400" dirty="0" smtClean="0">
                <a:solidFill>
                  <a:srgbClr val="000000"/>
                </a:solidFill>
                <a:effectLst/>
                <a:latin typeface="Times New Roman"/>
                <a:ea typeface="Times New Roman"/>
              </a:rPr>
              <a:t>“Can you name a single one of the great fundamental and original intellectual achievements which have raised man in the scale of civilization that may be credited to the Anglo-Saxon? The art of letters, of poetry, of music, of sculpture, of painting, of the drama, of architecture; the science of mathematics, of astronomy, of philosophy, of logic, of physics, of chemistry, the use of the metals and the principles of mechanics, were all invented or discovered by darker and what we now call inferior races. [ . . .]If the Anglo-Saxon is the source of everything good and great in the human race from the beginning, why wasn’t the German forest the birthplace of civilization</a:t>
            </a:r>
            <a:r>
              <a:rPr lang="en-US" sz="1400" dirty="0" smtClean="0">
                <a:solidFill>
                  <a:srgbClr val="000000"/>
                </a:solidFill>
                <a:effectLst/>
                <a:latin typeface="Times New Roman"/>
                <a:ea typeface="Times New Roman"/>
              </a:rPr>
              <a:t>?’</a:t>
            </a:r>
          </a:p>
          <a:p>
            <a:pPr indent="457200" hangingPunct="0"/>
            <a:r>
              <a:rPr lang="en-US" sz="1400" dirty="0">
                <a:solidFill>
                  <a:srgbClr val="000000"/>
                </a:solidFill>
                <a:latin typeface="Times New Roman"/>
                <a:ea typeface="Times New Roman"/>
              </a:rPr>
              <a:t>	</a:t>
            </a:r>
            <a:r>
              <a:rPr lang="en-US" sz="1400" dirty="0" smtClean="0">
                <a:solidFill>
                  <a:srgbClr val="000000"/>
                </a:solidFill>
                <a:latin typeface="Times New Roman"/>
                <a:ea typeface="Times New Roman"/>
              </a:rPr>
              <a:t>				(Johnson, 98)</a:t>
            </a:r>
            <a:endParaRPr lang="en-US" sz="1400" dirty="0" smtClean="0">
              <a:solidFill>
                <a:srgbClr val="000000"/>
              </a:solidFill>
              <a:effectLst/>
              <a:latin typeface="Times New Roman"/>
              <a:ea typeface="Times New Roman"/>
            </a:endParaRPr>
          </a:p>
          <a:p>
            <a:pPr indent="457200" hangingPunct="0"/>
            <a:endParaRPr lang="en-US" sz="1400" dirty="0">
              <a:solidFill>
                <a:srgbClr val="000000"/>
              </a:solidFill>
              <a:latin typeface="Times New Roman"/>
              <a:ea typeface="Times New Roman"/>
            </a:endParaRPr>
          </a:p>
          <a:p>
            <a:pPr indent="457200" hangingPunct="0"/>
            <a:r>
              <a:rPr lang="en-US" sz="1400" dirty="0" smtClean="0">
                <a:solidFill>
                  <a:srgbClr val="000000"/>
                </a:solidFill>
                <a:effectLst/>
                <a:latin typeface="Times New Roman"/>
                <a:ea typeface="Times New Roman"/>
              </a:rPr>
              <a:t>					</a:t>
            </a:r>
            <a:endParaRPr lang="en-US" sz="1400" b="1" dirty="0">
              <a:solidFill>
                <a:schemeClr val="bg1"/>
              </a:solidFill>
              <a:effectLst/>
              <a:latin typeface="Times New Roman"/>
              <a:ea typeface="Times New Roman"/>
            </a:endParaRPr>
          </a:p>
        </p:txBody>
      </p:sp>
    </p:spTree>
    <p:extLst>
      <p:ext uri="{BB962C8B-B14F-4D97-AF65-F5344CB8AC3E}">
        <p14:creationId xmlns:p14="http://schemas.microsoft.com/office/powerpoint/2010/main" val="3876569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idx="1"/>
          </p:nvPr>
        </p:nvSpPr>
        <p:spPr/>
      </p:sp>
      <p:sp>
        <p:nvSpPr>
          <p:cNvPr id="3" name="Text Placeholder 2"/>
          <p:cNvSpPr>
            <a:spLocks noGrp="1"/>
          </p:cNvSpPr>
          <p:nvPr>
            <p:ph type="body" sz="half" idx="2"/>
          </p:nvPr>
        </p:nvSpPr>
        <p:spPr/>
        <p:txBody>
          <a:bodyPr/>
          <a:lstStyle/>
          <a:p>
            <a:r>
              <a:rPr lang="en-US" sz="1200" dirty="0">
                <a:solidFill>
                  <a:srgbClr val="D0CCB9"/>
                </a:solidFill>
                <a:ea typeface="+mj-ea"/>
                <a:cs typeface="+mj-cs"/>
              </a:rPr>
              <a:t>Excerpt</a:t>
            </a:r>
            <a:r>
              <a:rPr lang="en-US" sz="1200" cap="all" dirty="0">
                <a:solidFill>
                  <a:srgbClr val="D0CCB9"/>
                </a:solidFill>
                <a:ea typeface="+mj-ea"/>
                <a:cs typeface="+mj-cs"/>
              </a:rPr>
              <a:t> </a:t>
            </a:r>
            <a:r>
              <a:rPr lang="en-US" sz="1200" dirty="0">
                <a:solidFill>
                  <a:srgbClr val="D0CCB9"/>
                </a:solidFill>
                <a:ea typeface="+mj-ea"/>
                <a:cs typeface="+mj-cs"/>
              </a:rPr>
              <a:t>from James Weldon Johnson’s </a:t>
            </a:r>
            <a:br>
              <a:rPr lang="en-US" sz="1200" dirty="0">
                <a:solidFill>
                  <a:srgbClr val="D0CCB9"/>
                </a:solidFill>
                <a:ea typeface="+mj-ea"/>
                <a:cs typeface="+mj-cs"/>
              </a:rPr>
            </a:br>
            <a:r>
              <a:rPr lang="en-US" sz="1200" dirty="0">
                <a:solidFill>
                  <a:srgbClr val="D0CCB9"/>
                </a:solidFill>
                <a:ea typeface="+mj-ea"/>
                <a:cs typeface="+mj-cs"/>
              </a:rPr>
              <a:t/>
            </a:r>
            <a:br>
              <a:rPr lang="en-US" sz="1200" dirty="0">
                <a:solidFill>
                  <a:srgbClr val="D0CCB9"/>
                </a:solidFill>
                <a:ea typeface="+mj-ea"/>
                <a:cs typeface="+mj-cs"/>
              </a:rPr>
            </a:br>
            <a:r>
              <a:rPr lang="en-US" sz="1100" i="1" cap="all" dirty="0">
                <a:solidFill>
                  <a:srgbClr val="D0CCB9"/>
                </a:solidFill>
                <a:ea typeface="+mj-ea"/>
                <a:cs typeface="+mj-cs"/>
              </a:rPr>
              <a:t>The Autobiography of an Ex-</a:t>
            </a:r>
            <a:r>
              <a:rPr lang="en-US" sz="1100" i="1" cap="all" dirty="0" err="1">
                <a:solidFill>
                  <a:srgbClr val="D0CCB9"/>
                </a:solidFill>
                <a:ea typeface="+mj-ea"/>
                <a:cs typeface="+mj-cs"/>
              </a:rPr>
              <a:t>Coloured</a:t>
            </a:r>
            <a:r>
              <a:rPr lang="en-US" sz="1100" i="1" cap="all" dirty="0">
                <a:solidFill>
                  <a:srgbClr val="D0CCB9"/>
                </a:solidFill>
                <a:ea typeface="+mj-ea"/>
                <a:cs typeface="+mj-cs"/>
              </a:rPr>
              <a:t> Man (1912) 1927</a:t>
            </a:r>
            <a:endParaRPr lang="en-US" dirty="0"/>
          </a:p>
        </p:txBody>
      </p:sp>
      <p:sp>
        <p:nvSpPr>
          <p:cNvPr id="4" name="Title 3"/>
          <p:cNvSpPr>
            <a:spLocks noGrp="1"/>
          </p:cNvSpPr>
          <p:nvPr>
            <p:ph type="title"/>
          </p:nvPr>
        </p:nvSpPr>
        <p:spPr/>
        <p:txBody>
          <a:bodyPr/>
          <a:lstStyle/>
          <a:p>
            <a:endParaRPr lang="en-US" dirty="0"/>
          </a:p>
        </p:txBody>
      </p:sp>
      <p:sp>
        <p:nvSpPr>
          <p:cNvPr id="5" name="Rectangle 4"/>
          <p:cNvSpPr/>
          <p:nvPr/>
        </p:nvSpPr>
        <p:spPr>
          <a:xfrm>
            <a:off x="228600" y="228599"/>
            <a:ext cx="6248400" cy="5816977"/>
          </a:xfrm>
          <a:prstGeom prst="rect">
            <a:avLst/>
          </a:prstGeom>
        </p:spPr>
        <p:txBody>
          <a:bodyPr wrap="square">
            <a:spAutoFit/>
          </a:bodyPr>
          <a:lstStyle/>
          <a:p>
            <a:pPr marL="457200" marR="0" indent="457200" hangingPunct="0">
              <a:spcBef>
                <a:spcPts val="0"/>
              </a:spcBef>
              <a:spcAft>
                <a:spcPts val="0"/>
              </a:spcAft>
            </a:pPr>
            <a:endParaRPr lang="en-US" sz="1200" dirty="0" smtClean="0">
              <a:solidFill>
                <a:srgbClr val="000000"/>
              </a:solidFill>
              <a:effectLst/>
              <a:latin typeface="Times New Roman"/>
              <a:ea typeface="Times New Roman"/>
            </a:endParaRPr>
          </a:p>
          <a:p>
            <a:pPr marL="457200" marR="0" indent="457200" hangingPunct="0">
              <a:spcBef>
                <a:spcPts val="0"/>
              </a:spcBef>
              <a:spcAft>
                <a:spcPts val="0"/>
              </a:spcAft>
            </a:pPr>
            <a:endParaRPr lang="en-US" sz="1200" dirty="0">
              <a:solidFill>
                <a:srgbClr val="000000"/>
              </a:solidFill>
              <a:latin typeface="Times New Roman"/>
              <a:ea typeface="Times New Roman"/>
            </a:endParaRPr>
          </a:p>
          <a:p>
            <a:pPr marL="457200" marR="0" indent="457200" hangingPunct="0">
              <a:spcBef>
                <a:spcPts val="0"/>
              </a:spcBef>
              <a:spcAft>
                <a:spcPts val="0"/>
              </a:spcAft>
            </a:pPr>
            <a:endParaRPr lang="en-US" sz="1200" dirty="0" smtClean="0">
              <a:solidFill>
                <a:srgbClr val="000000"/>
              </a:solidFill>
              <a:effectLst/>
              <a:latin typeface="Times New Roman"/>
              <a:ea typeface="Times New Roman"/>
            </a:endParaRPr>
          </a:p>
          <a:p>
            <a:pPr marL="457200" marR="0" indent="457200" hangingPunct="0">
              <a:spcBef>
                <a:spcPts val="0"/>
              </a:spcBef>
              <a:spcAft>
                <a:spcPts val="0"/>
              </a:spcAft>
            </a:pPr>
            <a:endParaRPr lang="en-US" sz="1200" dirty="0">
              <a:solidFill>
                <a:srgbClr val="000000"/>
              </a:solidFill>
              <a:latin typeface="Times New Roman"/>
              <a:ea typeface="Times New Roman"/>
            </a:endParaRPr>
          </a:p>
          <a:p>
            <a:pPr marL="457200" marR="0" indent="457200" hangingPunct="0">
              <a:spcBef>
                <a:spcPts val="0"/>
              </a:spcBef>
              <a:spcAft>
                <a:spcPts val="0"/>
              </a:spcAft>
            </a:pPr>
            <a:endParaRPr lang="en-US" sz="1200" dirty="0" smtClean="0">
              <a:solidFill>
                <a:srgbClr val="000000"/>
              </a:solidFill>
              <a:effectLst/>
              <a:latin typeface="Times New Roman"/>
              <a:ea typeface="Times New Roman"/>
            </a:endParaRPr>
          </a:p>
          <a:p>
            <a:pPr marL="457200" marR="0" indent="457200" hangingPunct="0">
              <a:spcBef>
                <a:spcPts val="0"/>
              </a:spcBef>
              <a:spcAft>
                <a:spcPts val="0"/>
              </a:spcAft>
            </a:pPr>
            <a:endParaRPr lang="en-US" sz="1200" dirty="0" smtClean="0">
              <a:solidFill>
                <a:srgbClr val="000000"/>
              </a:solidFill>
              <a:effectLst/>
              <a:latin typeface="Times New Roman"/>
              <a:ea typeface="Times New Roman"/>
            </a:endParaRPr>
          </a:p>
          <a:p>
            <a:pPr marL="457200" marR="0" indent="457200" hangingPunct="0">
              <a:spcBef>
                <a:spcPts val="0"/>
              </a:spcBef>
              <a:spcAft>
                <a:spcPts val="0"/>
              </a:spcAft>
            </a:pPr>
            <a:endParaRPr lang="en-US" sz="1200" dirty="0">
              <a:solidFill>
                <a:srgbClr val="000000"/>
              </a:solidFill>
              <a:latin typeface="Times New Roman"/>
              <a:ea typeface="Times New Roman"/>
            </a:endParaRPr>
          </a:p>
          <a:p>
            <a:pPr marL="457200" marR="0" indent="457200" hangingPunct="0">
              <a:spcBef>
                <a:spcPts val="0"/>
              </a:spcBef>
              <a:spcAft>
                <a:spcPts val="0"/>
              </a:spcAft>
            </a:pPr>
            <a:r>
              <a:rPr lang="en-US" sz="1400" dirty="0" smtClean="0">
                <a:solidFill>
                  <a:srgbClr val="000000"/>
                </a:solidFill>
                <a:effectLst/>
                <a:latin typeface="Times New Roman"/>
                <a:ea typeface="Times New Roman"/>
              </a:rPr>
              <a:t>The Texan was somewhat disconcerted, for the argument had passed a little beyond his limits, but he swung it back to where he was sure of his ground by saying, “All that may be true, but it hasn’t got much to do with us and the niggers here in the South. We’ve got ‘</a:t>
            </a:r>
            <a:r>
              <a:rPr lang="en-US" sz="1400" dirty="0" err="1" smtClean="0">
                <a:solidFill>
                  <a:srgbClr val="000000"/>
                </a:solidFill>
                <a:effectLst/>
                <a:latin typeface="Times New Roman"/>
                <a:ea typeface="Times New Roman"/>
              </a:rPr>
              <a:t>em</a:t>
            </a:r>
            <a:r>
              <a:rPr lang="en-US" sz="1400" dirty="0" smtClean="0">
                <a:solidFill>
                  <a:srgbClr val="000000"/>
                </a:solidFill>
                <a:effectLst/>
                <a:latin typeface="Times New Roman"/>
                <a:ea typeface="Times New Roman"/>
              </a:rPr>
              <a:t> here, and we’ve got ‘</a:t>
            </a:r>
            <a:r>
              <a:rPr lang="en-US" sz="1400" dirty="0" err="1" smtClean="0">
                <a:solidFill>
                  <a:srgbClr val="000000"/>
                </a:solidFill>
                <a:effectLst/>
                <a:latin typeface="Times New Roman"/>
                <a:ea typeface="Times New Roman"/>
              </a:rPr>
              <a:t>em</a:t>
            </a:r>
            <a:r>
              <a:rPr lang="en-US" sz="1400" dirty="0" smtClean="0">
                <a:solidFill>
                  <a:srgbClr val="000000"/>
                </a:solidFill>
                <a:effectLst/>
                <a:latin typeface="Times New Roman"/>
                <a:ea typeface="Times New Roman"/>
              </a:rPr>
              <a:t> </a:t>
            </a:r>
            <a:r>
              <a:rPr lang="en-US" sz="1400" dirty="0" smtClean="0">
                <a:solidFill>
                  <a:srgbClr val="000000"/>
                </a:solidFill>
                <a:effectLst/>
                <a:highlight>
                  <a:srgbClr val="FFFF00"/>
                </a:highlight>
                <a:latin typeface="Times New Roman"/>
                <a:ea typeface="Times New Roman"/>
              </a:rPr>
              <a:t>to </a:t>
            </a:r>
            <a:r>
              <a:rPr lang="en-US" sz="1400" dirty="0" smtClean="0">
                <a:solidFill>
                  <a:srgbClr val="000000"/>
                </a:solidFill>
                <a:effectLst/>
                <a:highlight>
                  <a:srgbClr val="FFFF00"/>
                </a:highlight>
                <a:latin typeface="Times New Roman"/>
                <a:ea typeface="Times New Roman"/>
              </a:rPr>
              <a:t>l</a:t>
            </a:r>
            <a:r>
              <a:rPr lang="en-US" sz="1400" dirty="0" smtClean="0">
                <a:solidFill>
                  <a:srgbClr val="000000"/>
                </a:solidFill>
                <a:effectLst/>
                <a:latin typeface="Times New Roman"/>
                <a:ea typeface="Times New Roman"/>
              </a:rPr>
              <a:t>ive with, and it’s a question of white man and nigger, no middle ground. You want us to treat niggers as equals. Do you want to see ‘</a:t>
            </a:r>
            <a:r>
              <a:rPr lang="en-US" sz="1400" dirty="0" err="1" smtClean="0">
                <a:solidFill>
                  <a:srgbClr val="000000"/>
                </a:solidFill>
                <a:effectLst/>
                <a:latin typeface="Times New Roman"/>
                <a:ea typeface="Times New Roman"/>
              </a:rPr>
              <a:t>em</a:t>
            </a:r>
            <a:r>
              <a:rPr lang="en-US" sz="1400" dirty="0" smtClean="0">
                <a:solidFill>
                  <a:srgbClr val="000000"/>
                </a:solidFill>
                <a:effectLst/>
                <a:latin typeface="Times New Roman"/>
                <a:ea typeface="Times New Roman"/>
              </a:rPr>
              <a:t> sitting around in parlors? Do you want to see a mulatto South? To </a:t>
            </a:r>
            <a:r>
              <a:rPr lang="en-US" sz="1400" dirty="0" smtClean="0">
                <a:solidFill>
                  <a:srgbClr val="000000"/>
                </a:solidFill>
                <a:effectLst/>
                <a:highlight>
                  <a:srgbClr val="FFFF00"/>
                </a:highlight>
                <a:latin typeface="Times New Roman"/>
                <a:ea typeface="Times New Roman"/>
              </a:rPr>
              <a:t>brin</a:t>
            </a:r>
            <a:r>
              <a:rPr lang="en-US" sz="1400" dirty="0">
                <a:solidFill>
                  <a:srgbClr val="000000"/>
                </a:solidFill>
                <a:highlight>
                  <a:srgbClr val="FFFF00"/>
                </a:highlight>
                <a:latin typeface="Times New Roman"/>
                <a:ea typeface="Times New Roman"/>
              </a:rPr>
              <a:t>g</a:t>
            </a:r>
            <a:r>
              <a:rPr lang="en-US" sz="1400" dirty="0" smtClean="0">
                <a:solidFill>
                  <a:srgbClr val="000000"/>
                </a:solidFill>
                <a:effectLst/>
                <a:latin typeface="Times New Roman"/>
                <a:ea typeface="Times New Roman"/>
              </a:rPr>
              <a:t> </a:t>
            </a:r>
            <a:r>
              <a:rPr lang="en-US" sz="1400" dirty="0" smtClean="0">
                <a:solidFill>
                  <a:srgbClr val="000000"/>
                </a:solidFill>
                <a:effectLst/>
                <a:latin typeface="Times New Roman"/>
                <a:ea typeface="Times New Roman"/>
              </a:rPr>
              <a:t>it right home to </a:t>
            </a:r>
            <a:r>
              <a:rPr lang="en-US" sz="1400" dirty="0" err="1" smtClean="0">
                <a:solidFill>
                  <a:srgbClr val="000000"/>
                </a:solidFill>
                <a:effectLst/>
                <a:latin typeface="Times New Roman"/>
                <a:ea typeface="Times New Roman"/>
              </a:rPr>
              <a:t>you,l</a:t>
            </a:r>
            <a:r>
              <a:rPr lang="en-US" sz="1400" dirty="0" smtClean="0">
                <a:solidFill>
                  <a:srgbClr val="000000"/>
                </a:solidFill>
                <a:effectLst/>
                <a:latin typeface="Times New Roman"/>
                <a:ea typeface="Times New Roman"/>
              </a:rPr>
              <a:t> would you let your daughter marry a nigger?”</a:t>
            </a:r>
          </a:p>
          <a:p>
            <a:pPr marL="457200" marR="0" hangingPunct="0">
              <a:spcBef>
                <a:spcPts val="0"/>
              </a:spcBef>
              <a:spcAft>
                <a:spcPts val="0"/>
              </a:spcAft>
            </a:pPr>
            <a:endParaRPr lang="en-US" sz="1400" dirty="0" smtClean="0">
              <a:solidFill>
                <a:srgbClr val="000000"/>
              </a:solidFill>
              <a:effectLst/>
              <a:latin typeface="Times New Roman"/>
              <a:ea typeface="Times New Roman"/>
            </a:endParaRPr>
          </a:p>
          <a:p>
            <a:pPr marL="457200" marR="0" hangingPunct="0">
              <a:spcBef>
                <a:spcPts val="0"/>
              </a:spcBef>
              <a:spcAft>
                <a:spcPts val="0"/>
              </a:spcAft>
            </a:pPr>
            <a:r>
              <a:rPr lang="en-US" sz="1400" dirty="0">
                <a:solidFill>
                  <a:srgbClr val="000000"/>
                </a:solidFill>
                <a:latin typeface="Times New Roman"/>
                <a:ea typeface="Times New Roman"/>
              </a:rPr>
              <a:t>	</a:t>
            </a:r>
            <a:r>
              <a:rPr lang="en-US" sz="1400" dirty="0" smtClean="0">
                <a:solidFill>
                  <a:srgbClr val="000000"/>
                </a:solidFill>
                <a:effectLst/>
                <a:latin typeface="Times New Roman"/>
                <a:ea typeface="Times New Roman"/>
              </a:rPr>
              <a:t>“No, I wouldn’t consent to my daughter’s marrying a nigger, but that doesn’t prevent my treating a black man fairly. . . . .As to the mulatto South, if you Southerners have one boast that is stronger than another, it is your women: you put them on a pinnacle f purity and virtue and bow down in a chivalric worship before them; yet you talk and act as though, should you treat the Negro fairly and take the anti-intermarriage laws off your statute books, these same women would rush into the arms of black lovers and husbands. It is a wonder to me that they don’t rise up and resent the insult.” </a:t>
            </a:r>
          </a:p>
          <a:p>
            <a:pPr marL="457200" marR="0" hangingPunct="0">
              <a:spcBef>
                <a:spcPts val="0"/>
              </a:spcBef>
              <a:spcAft>
                <a:spcPts val="0"/>
              </a:spcAft>
            </a:pPr>
            <a:r>
              <a:rPr lang="en-US" sz="1400" dirty="0">
                <a:solidFill>
                  <a:srgbClr val="000000"/>
                </a:solidFill>
                <a:latin typeface="Times New Roman"/>
                <a:ea typeface="Times New Roman"/>
              </a:rPr>
              <a:t>	</a:t>
            </a:r>
            <a:r>
              <a:rPr lang="en-US" sz="1400" dirty="0" smtClean="0">
                <a:solidFill>
                  <a:srgbClr val="000000"/>
                </a:solidFill>
                <a:latin typeface="Times New Roman"/>
                <a:ea typeface="Times New Roman"/>
              </a:rPr>
              <a:t>				</a:t>
            </a:r>
            <a:r>
              <a:rPr lang="en-US" sz="1400" dirty="0" smtClean="0">
                <a:solidFill>
                  <a:srgbClr val="000000"/>
                </a:solidFill>
                <a:effectLst/>
                <a:latin typeface="Times New Roman"/>
                <a:ea typeface="Times New Roman"/>
              </a:rPr>
              <a:t>(Johnson 98-99)</a:t>
            </a:r>
          </a:p>
          <a:p>
            <a:pPr indent="457200" hangingPunct="0">
              <a:lnSpc>
                <a:spcPct val="200000"/>
              </a:lnSpc>
            </a:pPr>
            <a:r>
              <a:rPr lang="en-US" sz="1200" dirty="0" smtClean="0">
                <a:solidFill>
                  <a:srgbClr val="000000"/>
                </a:solidFill>
                <a:effectLst/>
                <a:latin typeface="Times New Roman"/>
                <a:ea typeface="Times New Roman"/>
              </a:rPr>
              <a:t> </a:t>
            </a:r>
            <a:endParaRPr lang="en-US" sz="1200" dirty="0">
              <a:solidFill>
                <a:srgbClr val="000000"/>
              </a:solidFill>
              <a:effectLst/>
              <a:latin typeface="Times New Roman"/>
              <a:ea typeface="Times New Roman"/>
            </a:endParaRPr>
          </a:p>
        </p:txBody>
      </p:sp>
    </p:spTree>
    <p:extLst>
      <p:ext uri="{BB962C8B-B14F-4D97-AF65-F5344CB8AC3E}">
        <p14:creationId xmlns:p14="http://schemas.microsoft.com/office/powerpoint/2010/main" val="530539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idx="1"/>
          </p:nvPr>
        </p:nvSpPr>
        <p:spPr/>
      </p:sp>
      <p:sp>
        <p:nvSpPr>
          <p:cNvPr id="3" name="Subtitle 2"/>
          <p:cNvSpPr>
            <a:spLocks noGrp="1"/>
          </p:cNvSpPr>
          <p:nvPr>
            <p:ph type="body" sz="half" idx="2"/>
          </p:nvPr>
        </p:nvSpPr>
        <p:spPr>
          <a:xfrm>
            <a:off x="7010400" y="2133600"/>
            <a:ext cx="2057400" cy="2971800"/>
          </a:xfrm>
        </p:spPr>
        <p:txBody>
          <a:bodyPr>
            <a:normAutofit/>
          </a:bodyPr>
          <a:lstStyle/>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a:p>
            <a:pPr algn="ctr"/>
            <a:r>
              <a:rPr lang="en-US" sz="1200" dirty="0" smtClean="0"/>
              <a:t>Nicole </a:t>
            </a:r>
          </a:p>
          <a:p>
            <a:pPr algn="ctr"/>
            <a:r>
              <a:rPr lang="en-US" sz="1200" dirty="0" err="1" smtClean="0"/>
              <a:t>Waligora-Davis,Ph.D</a:t>
            </a:r>
            <a:endParaRPr lang="en-US" sz="1200" dirty="0" smtClean="0"/>
          </a:p>
          <a:p>
            <a:pPr algn="ctr"/>
            <a:endParaRPr lang="en-US" sz="1200" dirty="0" smtClean="0"/>
          </a:p>
          <a:p>
            <a:pPr algn="ctr"/>
            <a:endParaRPr lang="en-US" sz="1050" dirty="0" smtClean="0"/>
          </a:p>
          <a:p>
            <a:pPr algn="ctr"/>
            <a:r>
              <a:rPr lang="en-US" sz="1050" dirty="0" smtClean="0"/>
              <a:t>Department of English </a:t>
            </a:r>
          </a:p>
          <a:p>
            <a:pPr algn="ctr"/>
            <a:endParaRPr lang="en-US" sz="1050" dirty="0" smtClean="0"/>
          </a:p>
          <a:p>
            <a:pPr algn="ctr"/>
            <a:r>
              <a:rPr lang="en-US" sz="1050" dirty="0" smtClean="0"/>
              <a:t>Rice University</a:t>
            </a:r>
            <a:endParaRPr lang="en-US" sz="1050" dirty="0"/>
          </a:p>
        </p:txBody>
      </p:sp>
      <p:sp>
        <p:nvSpPr>
          <p:cNvPr id="4" name="Title 3"/>
          <p:cNvSpPr>
            <a:spLocks noGrp="1"/>
          </p:cNvSpPr>
          <p:nvPr>
            <p:ph type="title"/>
          </p:nvPr>
        </p:nvSpPr>
        <p:spPr>
          <a:xfrm>
            <a:off x="7162800" y="460248"/>
            <a:ext cx="1676400" cy="2359152"/>
          </a:xfrm>
        </p:spPr>
        <p:txBody>
          <a:bodyPr/>
          <a:lstStyle/>
          <a:p>
            <a:r>
              <a:rPr lang="en-US" dirty="0"/>
              <a:t>To Be Black and American in the 1920s</a:t>
            </a:r>
            <a:br>
              <a:rPr lang="en-US" dirty="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4246218"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1170" y="2362200"/>
            <a:ext cx="3491103" cy="226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355" y="2684557"/>
            <a:ext cx="2057400" cy="266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678" y="2971800"/>
            <a:ext cx="1232424" cy="1725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2046" y="76201"/>
            <a:ext cx="2795954"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0175" y="4457163"/>
            <a:ext cx="1647825" cy="224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5000" y="4202489"/>
            <a:ext cx="3657600" cy="248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463" y="4202489"/>
            <a:ext cx="2747829" cy="250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8512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idx="1"/>
          </p:nvPr>
        </p:nvSpPr>
        <p:spPr/>
      </p:sp>
      <p:sp>
        <p:nvSpPr>
          <p:cNvPr id="3" name="Text Placeholder 2"/>
          <p:cNvSpPr>
            <a:spLocks noGrp="1"/>
          </p:cNvSpPr>
          <p:nvPr>
            <p:ph type="body" sz="half" idx="2"/>
          </p:nvPr>
        </p:nvSpPr>
        <p:spPr/>
        <p:txBody>
          <a:bodyPr/>
          <a:lstStyle/>
          <a:p>
            <a:r>
              <a:rPr lang="en-US" sz="1600" dirty="0">
                <a:solidFill>
                  <a:srgbClr val="D0CCB9"/>
                </a:solidFill>
              </a:rPr>
              <a:t>Excerpt</a:t>
            </a:r>
            <a:r>
              <a:rPr lang="en-US" sz="1600" cap="all" dirty="0">
                <a:solidFill>
                  <a:srgbClr val="D0CCB9"/>
                </a:solidFill>
              </a:rPr>
              <a:t> </a:t>
            </a:r>
            <a:r>
              <a:rPr lang="en-US" sz="1600" dirty="0">
                <a:solidFill>
                  <a:srgbClr val="D0CCB9"/>
                </a:solidFill>
              </a:rPr>
              <a:t>from James Weldon Johnson’s </a:t>
            </a:r>
            <a:br>
              <a:rPr lang="en-US" sz="1600" dirty="0">
                <a:solidFill>
                  <a:srgbClr val="D0CCB9"/>
                </a:solidFill>
              </a:rPr>
            </a:br>
            <a:r>
              <a:rPr lang="en-US" sz="1600" dirty="0">
                <a:solidFill>
                  <a:srgbClr val="D0CCB9"/>
                </a:solidFill>
              </a:rPr>
              <a:t/>
            </a:r>
            <a:br>
              <a:rPr lang="en-US" sz="1600" dirty="0">
                <a:solidFill>
                  <a:srgbClr val="D0CCB9"/>
                </a:solidFill>
              </a:rPr>
            </a:br>
            <a:r>
              <a:rPr lang="en-US" i="1" cap="all" dirty="0">
                <a:solidFill>
                  <a:srgbClr val="D0CCB9"/>
                </a:solidFill>
              </a:rPr>
              <a:t>The Autobiography of an Ex-</a:t>
            </a:r>
            <a:r>
              <a:rPr lang="en-US" i="1" cap="all" dirty="0" err="1">
                <a:solidFill>
                  <a:srgbClr val="D0CCB9"/>
                </a:solidFill>
              </a:rPr>
              <a:t>Coloured</a:t>
            </a:r>
            <a:r>
              <a:rPr lang="en-US" i="1" cap="all" dirty="0">
                <a:solidFill>
                  <a:srgbClr val="D0CCB9"/>
                </a:solidFill>
              </a:rPr>
              <a:t> Man (1912) 1927</a:t>
            </a:r>
            <a:endParaRPr lang="en-US" dirty="0"/>
          </a:p>
          <a:p>
            <a:endParaRPr lang="en-US" dirty="0"/>
          </a:p>
        </p:txBody>
      </p:sp>
      <p:sp>
        <p:nvSpPr>
          <p:cNvPr id="5" name="Rectangle 4"/>
          <p:cNvSpPr/>
          <p:nvPr/>
        </p:nvSpPr>
        <p:spPr>
          <a:xfrm>
            <a:off x="152400" y="381001"/>
            <a:ext cx="6705600" cy="7063472"/>
          </a:xfrm>
          <a:prstGeom prst="rect">
            <a:avLst/>
          </a:prstGeom>
        </p:spPr>
        <p:txBody>
          <a:bodyPr wrap="square">
            <a:spAutoFit/>
          </a:bodyPr>
          <a:lstStyle/>
          <a:p>
            <a:pPr marL="457200" marR="0" hangingPunct="0">
              <a:spcBef>
                <a:spcPts val="0"/>
              </a:spcBef>
              <a:spcAft>
                <a:spcPts val="0"/>
              </a:spcAft>
            </a:pPr>
            <a:r>
              <a:rPr lang="en-US" dirty="0" smtClean="0">
                <a:solidFill>
                  <a:srgbClr val="000000"/>
                </a:solidFill>
                <a:effectLst/>
                <a:latin typeface="Times New Roman"/>
                <a:ea typeface="Times New Roman"/>
              </a:rPr>
              <a:t> </a:t>
            </a:r>
          </a:p>
          <a:p>
            <a:pPr marL="457200" marR="0" hangingPunct="0">
              <a:spcBef>
                <a:spcPts val="0"/>
              </a:spcBef>
              <a:spcAft>
                <a:spcPts val="0"/>
              </a:spcAft>
            </a:pPr>
            <a:endParaRPr lang="en-US" sz="1200" dirty="0">
              <a:solidFill>
                <a:srgbClr val="000000"/>
              </a:solidFill>
              <a:latin typeface="Times New Roman"/>
              <a:ea typeface="Times New Roman"/>
            </a:endParaRPr>
          </a:p>
          <a:p>
            <a:pPr marL="457200" marR="0" hangingPunct="0">
              <a:spcBef>
                <a:spcPts val="0"/>
              </a:spcBef>
              <a:spcAft>
                <a:spcPts val="0"/>
              </a:spcAft>
            </a:pPr>
            <a:endParaRPr lang="en-US" sz="1200" dirty="0" smtClean="0">
              <a:solidFill>
                <a:srgbClr val="000000"/>
              </a:solidFill>
              <a:effectLst/>
              <a:latin typeface="Times New Roman"/>
              <a:ea typeface="Times New Roman"/>
            </a:endParaRPr>
          </a:p>
          <a:p>
            <a:pPr marL="457200" marR="0" hangingPunct="0">
              <a:spcBef>
                <a:spcPts val="0"/>
              </a:spcBef>
              <a:spcAft>
                <a:spcPts val="0"/>
              </a:spcAft>
            </a:pPr>
            <a:endParaRPr lang="en-US" sz="1200" dirty="0">
              <a:solidFill>
                <a:srgbClr val="000000"/>
              </a:solidFill>
              <a:latin typeface="Times New Roman"/>
              <a:ea typeface="Times New Roman"/>
            </a:endParaRPr>
          </a:p>
          <a:p>
            <a:pPr marL="457200" marR="0" hangingPunct="0">
              <a:spcBef>
                <a:spcPts val="0"/>
              </a:spcBef>
              <a:spcAft>
                <a:spcPts val="0"/>
              </a:spcAft>
            </a:pPr>
            <a:endParaRPr lang="en-US" sz="1200" dirty="0" smtClean="0">
              <a:solidFill>
                <a:srgbClr val="000000"/>
              </a:solidFill>
              <a:effectLst/>
              <a:latin typeface="Times New Roman"/>
              <a:ea typeface="Times New Roman"/>
            </a:endParaRPr>
          </a:p>
          <a:p>
            <a:pPr marL="457200" marR="0" hangingPunct="0">
              <a:spcBef>
                <a:spcPts val="0"/>
              </a:spcBef>
              <a:spcAft>
                <a:spcPts val="0"/>
              </a:spcAft>
            </a:pPr>
            <a:endParaRPr lang="en-US" sz="1200" dirty="0">
              <a:solidFill>
                <a:srgbClr val="000000"/>
              </a:solidFill>
              <a:latin typeface="Times New Roman"/>
              <a:ea typeface="Times New Roman"/>
            </a:endParaRPr>
          </a:p>
          <a:p>
            <a:pPr marL="457200" marR="0" hangingPunct="0">
              <a:spcBef>
                <a:spcPts val="0"/>
              </a:spcBef>
              <a:spcAft>
                <a:spcPts val="0"/>
              </a:spcAft>
            </a:pPr>
            <a:endParaRPr lang="en-US" sz="1200" dirty="0" smtClean="0">
              <a:solidFill>
                <a:srgbClr val="000000"/>
              </a:solidFill>
              <a:effectLst/>
              <a:latin typeface="Times New Roman"/>
              <a:ea typeface="Times New Roman"/>
            </a:endParaRPr>
          </a:p>
          <a:p>
            <a:pPr marL="457200" marR="0" hangingPunct="0">
              <a:spcBef>
                <a:spcPts val="0"/>
              </a:spcBef>
              <a:spcAft>
                <a:spcPts val="0"/>
              </a:spcAft>
            </a:pPr>
            <a:r>
              <a:rPr lang="en-US" sz="1400" dirty="0" smtClean="0">
                <a:solidFill>
                  <a:srgbClr val="000000"/>
                </a:solidFill>
                <a:effectLst/>
                <a:latin typeface="Times New Roman"/>
                <a:ea typeface="Times New Roman"/>
              </a:rPr>
              <a:t>It is my opinion that the colored people of this country have done four things which refute the oft advanced theory that they are an absolutely inferior race, which demonstrate that they have originality and artistic conception; and, what is more the power of creating that which can influence and appeal universally. The first two of these are the Uncle Remus stories. . .and the Jubilee songs. . . . The other two are ragtime music and the cake-walk. . . . . . in Europe the United States is popularly known better by ragtime than by anything else it has produced in a generation. In Paris they call it American music. . . . .These are lower forms of art but they give evidence of a power that will someday be applied to the higher forms. In this measure . . .the race has been a world influence; and all of the Indians between Alaska and Patagonia haven’t done as much. 									(Johnson 54</a:t>
            </a:r>
            <a:r>
              <a:rPr lang="en-US" sz="1400" dirty="0" smtClean="0">
                <a:solidFill>
                  <a:srgbClr val="000000"/>
                </a:solidFill>
                <a:effectLst/>
                <a:latin typeface="Calibri"/>
                <a:ea typeface="Calibri"/>
                <a:cs typeface="Times New Roman"/>
              </a:rPr>
              <a:t> </a:t>
            </a:r>
            <a:r>
              <a:rPr lang="en-US" sz="1400" dirty="0" smtClean="0">
                <a:solidFill>
                  <a:srgbClr val="000000"/>
                </a:solidFill>
                <a:effectLst/>
                <a:latin typeface="Times New Roman"/>
                <a:ea typeface="Times New Roman"/>
              </a:rPr>
              <a:t>)</a:t>
            </a:r>
          </a:p>
          <a:p>
            <a:pPr>
              <a:spcAft>
                <a:spcPts val="1000"/>
              </a:spcAft>
            </a:pPr>
            <a:r>
              <a:rPr lang="en-US" sz="1200" dirty="0" smtClean="0">
                <a:effectLst/>
                <a:latin typeface="Calibri"/>
                <a:ea typeface="Calibri"/>
                <a:cs typeface="Times New Roman"/>
              </a:rPr>
              <a:t> Whole section should be a slide</a:t>
            </a:r>
          </a:p>
          <a:p>
            <a:pPr>
              <a:spcAft>
                <a:spcPts val="1000"/>
              </a:spcAft>
            </a:pPr>
            <a:r>
              <a:rPr lang="en-US" sz="1200" dirty="0" smtClean="0">
                <a:effectLst/>
                <a:latin typeface="Calibri"/>
                <a:ea typeface="Calibri"/>
                <a:cs typeface="Times New Roman"/>
              </a:rPr>
              <a:t> </a:t>
            </a:r>
          </a:p>
          <a:p>
            <a:pPr>
              <a:spcAft>
                <a:spcPts val="1000"/>
              </a:spcAft>
            </a:pPr>
            <a:r>
              <a:rPr lang="en-US" sz="1200" dirty="0" smtClean="0">
                <a:effectLst/>
                <a:latin typeface="Calibri"/>
                <a:ea typeface="Calibri"/>
                <a:cs typeface="Times New Roman"/>
              </a:rPr>
              <a:t> </a:t>
            </a:r>
          </a:p>
          <a:p>
            <a:pPr>
              <a:spcAft>
                <a:spcPts val="1000"/>
              </a:spcAft>
            </a:pPr>
            <a:r>
              <a:rPr lang="en-US" sz="1200" dirty="0" smtClean="0">
                <a:effectLst/>
                <a:latin typeface="Calibri"/>
                <a:ea typeface="Calibri"/>
                <a:cs typeface="Times New Roman"/>
              </a:rPr>
              <a:t> </a:t>
            </a:r>
          </a:p>
          <a:p>
            <a:pPr>
              <a:spcAft>
                <a:spcPts val="1000"/>
              </a:spcAft>
            </a:pPr>
            <a:r>
              <a:rPr lang="en-US" sz="1200" dirty="0" smtClean="0">
                <a:effectLst/>
                <a:latin typeface="Calibri"/>
                <a:ea typeface="Calibri"/>
                <a:cs typeface="Times New Roman"/>
              </a:rPr>
              <a:t> </a:t>
            </a:r>
          </a:p>
          <a:p>
            <a:pPr>
              <a:spcAft>
                <a:spcPts val="1000"/>
              </a:spcAft>
            </a:pPr>
            <a:r>
              <a:rPr lang="en-US" sz="1200" dirty="0" smtClean="0">
                <a:effectLst/>
                <a:latin typeface="Calibri"/>
                <a:ea typeface="Calibri"/>
                <a:cs typeface="Times New Roman"/>
              </a:rPr>
              <a:t>Need a slide that writes this out:</a:t>
            </a:r>
          </a:p>
          <a:p>
            <a:pPr>
              <a:spcAft>
                <a:spcPts val="1000"/>
              </a:spcAft>
            </a:pPr>
            <a:r>
              <a:rPr lang="en-US" sz="1200" dirty="0" smtClean="0">
                <a:effectLst/>
                <a:latin typeface="Calibri"/>
                <a:ea typeface="Calibri"/>
                <a:cs typeface="Times New Roman"/>
              </a:rPr>
              <a:t>Ragtime/folk or oral culture and is black</a:t>
            </a:r>
          </a:p>
          <a:p>
            <a:pPr>
              <a:spcAft>
                <a:spcPts val="1000"/>
              </a:spcAft>
            </a:pPr>
            <a:r>
              <a:rPr lang="en-US" sz="1200" dirty="0" smtClean="0">
                <a:effectLst/>
                <a:latin typeface="Calibri"/>
                <a:ea typeface="Calibri"/>
                <a:cs typeface="Times New Roman"/>
              </a:rPr>
              <a:t> </a:t>
            </a:r>
          </a:p>
          <a:p>
            <a:pPr>
              <a:spcAft>
                <a:spcPts val="1000"/>
              </a:spcAft>
            </a:pPr>
            <a:r>
              <a:rPr lang="en-US" sz="1200" dirty="0" smtClean="0">
                <a:effectLst/>
                <a:latin typeface="Calibri"/>
                <a:ea typeface="Calibri"/>
                <a:cs typeface="Times New Roman"/>
              </a:rPr>
              <a:t>Classical music is white/European, written culture</a:t>
            </a:r>
          </a:p>
          <a:p>
            <a:pPr>
              <a:spcAft>
                <a:spcPts val="1000"/>
              </a:spcAft>
            </a:pPr>
            <a:r>
              <a:rPr lang="en-US" sz="1200" dirty="0" smtClean="0">
                <a:effectLst/>
                <a:latin typeface="Calibri"/>
                <a:ea typeface="Calibri"/>
                <a:cs typeface="Times New Roman"/>
              </a:rPr>
              <a:t> </a:t>
            </a:r>
            <a:endParaRPr lang="en-US" sz="1200" dirty="0">
              <a:effectLst/>
              <a:latin typeface="Calibri"/>
              <a:ea typeface="Calibri"/>
              <a:cs typeface="Times New Roman"/>
            </a:endParaRPr>
          </a:p>
        </p:txBody>
      </p:sp>
    </p:spTree>
    <p:extLst>
      <p:ext uri="{BB962C8B-B14F-4D97-AF65-F5344CB8AC3E}">
        <p14:creationId xmlns:p14="http://schemas.microsoft.com/office/powerpoint/2010/main" val="238471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z="2000" dirty="0" smtClean="0"/>
              <a:t>Cakewalk and Ragtime</a:t>
            </a:r>
          </a:p>
        </p:txBody>
      </p:sp>
      <p:sp>
        <p:nvSpPr>
          <p:cNvPr id="9219" name="Rectangle 3"/>
          <p:cNvSpPr>
            <a:spLocks noGrp="1" noChangeArrowheads="1"/>
          </p:cNvSpPr>
          <p:nvPr>
            <p:ph type="body" idx="1"/>
          </p:nvPr>
        </p:nvSpPr>
        <p:spPr/>
        <p:txBody>
          <a:bodyPr/>
          <a:lstStyle/>
          <a:p>
            <a:pPr eaLnBrk="1" hangingPunct="1"/>
            <a:r>
              <a:rPr lang="en-US" dirty="0" smtClean="0">
                <a:hlinkClick r:id="rId3"/>
              </a:rPr>
              <a:t>http://www.youtube.com/watch?v=28iTvSOi5PM</a:t>
            </a:r>
            <a:endParaRPr lang="en-US" dirty="0" smtClean="0"/>
          </a:p>
          <a:p>
            <a:pPr eaLnBrk="1" hangingPunct="1"/>
            <a:r>
              <a:rPr lang="en-US" dirty="0" smtClean="0">
                <a:hlinkClick r:id="rId4"/>
              </a:rPr>
              <a:t>http://www.youtube.com/watch?v=ZLNW7Qc6JZ8&amp;feature=related</a:t>
            </a:r>
            <a:endParaRPr lang="en-US" dirty="0" smtClean="0"/>
          </a:p>
          <a:p>
            <a:pPr eaLnBrk="1" hangingPunct="1"/>
            <a:r>
              <a:rPr lang="en-US" dirty="0" smtClean="0">
                <a:hlinkClick r:id="rId5"/>
              </a:rPr>
              <a:t>http://www.youtube.com/watch?v=pMAtL7n_-rc</a:t>
            </a:r>
            <a:endParaRPr lang="en-US" dirty="0" smtClean="0"/>
          </a:p>
        </p:txBody>
      </p:sp>
      <p:pic>
        <p:nvPicPr>
          <p:cNvPr id="512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3200400"/>
            <a:ext cx="44100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181600" y="4648200"/>
            <a:ext cx="3352800" cy="1754326"/>
          </a:xfrm>
          <a:prstGeom prst="rect">
            <a:avLst/>
          </a:prstGeom>
          <a:noFill/>
        </p:spPr>
        <p:txBody>
          <a:bodyPr wrap="square" rtlCol="0">
            <a:spAutoFit/>
          </a:bodyPr>
          <a:lstStyle/>
          <a:p>
            <a:r>
              <a:rPr lang="en-US" dirty="0" smtClean="0"/>
              <a:t>Labeled “Les </a:t>
            </a:r>
            <a:r>
              <a:rPr lang="en-US" dirty="0" err="1" smtClean="0"/>
              <a:t>Enfants</a:t>
            </a:r>
            <a:r>
              <a:rPr lang="en-US" dirty="0" smtClean="0"/>
              <a:t> </a:t>
            </a:r>
            <a:r>
              <a:rPr lang="en-US" dirty="0" err="1" smtClean="0"/>
              <a:t>Nègres</a:t>
            </a:r>
            <a:r>
              <a:rPr lang="en-US" dirty="0" smtClean="0"/>
              <a:t>,” Frederick ‘</a:t>
            </a:r>
            <a:r>
              <a:rPr lang="en-US" dirty="0" err="1" smtClean="0"/>
              <a:t>Fredy</a:t>
            </a:r>
            <a:r>
              <a:rPr lang="en-US" dirty="0" smtClean="0"/>
              <a:t>’ Walker and Ruth ‘Rudy’ Walker were  popular dance  performers from Chicago who traveled through Europe during early 1900s. </a:t>
            </a:r>
            <a:endParaRPr lang="en-US" dirty="0"/>
          </a:p>
        </p:txBody>
      </p:sp>
    </p:spTree>
    <p:extLst>
      <p:ext uri="{BB962C8B-B14F-4D97-AF65-F5344CB8AC3E}">
        <p14:creationId xmlns:p14="http://schemas.microsoft.com/office/powerpoint/2010/main" val="17644846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idx="1"/>
          </p:nvPr>
        </p:nvSpPr>
        <p:spPr/>
      </p:sp>
      <p:sp>
        <p:nvSpPr>
          <p:cNvPr id="3" name="Subtitle 2"/>
          <p:cNvSpPr>
            <a:spLocks noGrp="1"/>
          </p:cNvSpPr>
          <p:nvPr>
            <p:ph type="body" sz="half" idx="2"/>
          </p:nvPr>
        </p:nvSpPr>
        <p:spPr>
          <a:xfrm>
            <a:off x="7010400" y="2133600"/>
            <a:ext cx="2057400" cy="2971800"/>
          </a:xfrm>
        </p:spPr>
        <p:txBody>
          <a:bodyPr>
            <a:normAutofit/>
          </a:bodyPr>
          <a:lstStyle/>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a:p>
            <a:pPr algn="ctr"/>
            <a:r>
              <a:rPr lang="en-US" sz="1200" dirty="0" smtClean="0"/>
              <a:t>Nicole </a:t>
            </a:r>
          </a:p>
          <a:p>
            <a:pPr algn="ctr"/>
            <a:r>
              <a:rPr lang="en-US" sz="1200" dirty="0" err="1" smtClean="0"/>
              <a:t>Waligora-Davis,Ph.D</a:t>
            </a:r>
            <a:endParaRPr lang="en-US" sz="1200" dirty="0" smtClean="0"/>
          </a:p>
          <a:p>
            <a:pPr algn="ctr"/>
            <a:endParaRPr lang="en-US" sz="1200" dirty="0" smtClean="0"/>
          </a:p>
          <a:p>
            <a:pPr algn="ctr"/>
            <a:endParaRPr lang="en-US" sz="1050" dirty="0" smtClean="0"/>
          </a:p>
          <a:p>
            <a:pPr algn="ctr"/>
            <a:r>
              <a:rPr lang="en-US" sz="1050" dirty="0" smtClean="0"/>
              <a:t>Department of English </a:t>
            </a:r>
          </a:p>
          <a:p>
            <a:pPr algn="ctr"/>
            <a:endParaRPr lang="en-US" sz="1050" dirty="0" smtClean="0"/>
          </a:p>
          <a:p>
            <a:pPr algn="ctr"/>
            <a:r>
              <a:rPr lang="en-US" sz="1050" dirty="0" smtClean="0"/>
              <a:t>Rice University</a:t>
            </a:r>
            <a:endParaRPr lang="en-US" sz="1050" dirty="0"/>
          </a:p>
        </p:txBody>
      </p:sp>
      <p:sp>
        <p:nvSpPr>
          <p:cNvPr id="4" name="Title 3"/>
          <p:cNvSpPr>
            <a:spLocks noGrp="1"/>
          </p:cNvSpPr>
          <p:nvPr>
            <p:ph type="title"/>
          </p:nvPr>
        </p:nvSpPr>
        <p:spPr>
          <a:xfrm>
            <a:off x="7162800" y="460248"/>
            <a:ext cx="1676400" cy="2359152"/>
          </a:xfrm>
        </p:spPr>
        <p:txBody>
          <a:bodyPr/>
          <a:lstStyle/>
          <a:p>
            <a:r>
              <a:rPr lang="en-US" dirty="0"/>
              <a:t>To Be Black and American in the 1920s</a:t>
            </a:r>
            <a:br>
              <a:rPr lang="en-US" dirty="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4246218"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1170" y="2362200"/>
            <a:ext cx="3491103" cy="226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355" y="2684557"/>
            <a:ext cx="2057400" cy="266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678" y="2971800"/>
            <a:ext cx="1232424" cy="1725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2046" y="76201"/>
            <a:ext cx="2795954"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0175" y="4457163"/>
            <a:ext cx="1647825" cy="224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5000" y="4202489"/>
            <a:ext cx="3657600" cy="248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463" y="4202489"/>
            <a:ext cx="2747829" cy="250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6610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32500" lnSpcReduction="20000"/>
          </a:bodyPr>
          <a:lstStyle/>
          <a:p>
            <a:pPr marL="0" marR="0" indent="457200" hangingPunct="0">
              <a:lnSpc>
                <a:spcPct val="200000"/>
              </a:lnSpc>
              <a:spcBef>
                <a:spcPts val="0"/>
              </a:spcBef>
              <a:spcAft>
                <a:spcPts val="0"/>
              </a:spcAft>
            </a:pPr>
            <a:r>
              <a:rPr lang="en-US" sz="2800" dirty="0">
                <a:solidFill>
                  <a:srgbClr val="000000"/>
                </a:solidFill>
                <a:latin typeface="Times New Roman"/>
                <a:ea typeface="Times New Roman"/>
              </a:rPr>
              <a:t>“For almost fifty years, since 1915 when the </a:t>
            </a:r>
            <a:r>
              <a:rPr lang="en-US" sz="2800" i="1" dirty="0">
                <a:solidFill>
                  <a:srgbClr val="000000"/>
                </a:solidFill>
                <a:latin typeface="Times New Roman"/>
                <a:ea typeface="Times New Roman"/>
              </a:rPr>
              <a:t>contagious</a:t>
            </a:r>
            <a:r>
              <a:rPr lang="en-US" sz="2800" dirty="0">
                <a:solidFill>
                  <a:srgbClr val="000000"/>
                </a:solidFill>
                <a:latin typeface="Times New Roman"/>
                <a:ea typeface="Times New Roman"/>
              </a:rPr>
              <a:t> enthusiasm for it broke out in America, jazz has maintained its place as a mass phenomenon. . . .Jazz is music which fuses the most </a:t>
            </a:r>
            <a:r>
              <a:rPr lang="en-US" sz="2800" i="1" dirty="0">
                <a:solidFill>
                  <a:srgbClr val="000000"/>
                </a:solidFill>
                <a:latin typeface="Times New Roman"/>
                <a:ea typeface="Times New Roman"/>
              </a:rPr>
              <a:t>rudimentary</a:t>
            </a:r>
            <a:r>
              <a:rPr lang="en-US" sz="2800" dirty="0">
                <a:solidFill>
                  <a:srgbClr val="000000"/>
                </a:solidFill>
                <a:latin typeface="Times New Roman"/>
                <a:ea typeface="Times New Roman"/>
              </a:rPr>
              <a:t> melodic, harmonic, metric and formal structure with the ostensibly </a:t>
            </a:r>
            <a:r>
              <a:rPr lang="en-US" sz="2800" i="1" dirty="0">
                <a:solidFill>
                  <a:srgbClr val="000000"/>
                </a:solidFill>
                <a:latin typeface="Times New Roman"/>
                <a:ea typeface="Times New Roman"/>
              </a:rPr>
              <a:t>disruptive</a:t>
            </a:r>
            <a:r>
              <a:rPr lang="en-US" sz="2800" dirty="0">
                <a:solidFill>
                  <a:srgbClr val="000000"/>
                </a:solidFill>
                <a:latin typeface="Times New Roman"/>
                <a:ea typeface="Times New Roman"/>
              </a:rPr>
              <a:t> principle of syncopation, yet without ever really </a:t>
            </a:r>
            <a:r>
              <a:rPr lang="en-US" sz="2800" i="1" dirty="0">
                <a:solidFill>
                  <a:srgbClr val="000000"/>
                </a:solidFill>
                <a:latin typeface="Times New Roman"/>
                <a:ea typeface="Times New Roman"/>
              </a:rPr>
              <a:t>disturbing</a:t>
            </a:r>
            <a:r>
              <a:rPr lang="en-US" sz="2800" dirty="0">
                <a:solidFill>
                  <a:srgbClr val="000000"/>
                </a:solidFill>
                <a:latin typeface="Times New Roman"/>
                <a:ea typeface="Times New Roman"/>
              </a:rPr>
              <a:t> the </a:t>
            </a:r>
            <a:r>
              <a:rPr lang="en-US" sz="2800" i="1" dirty="0">
                <a:solidFill>
                  <a:srgbClr val="000000"/>
                </a:solidFill>
                <a:latin typeface="Times New Roman"/>
                <a:ea typeface="Times New Roman"/>
              </a:rPr>
              <a:t>crude</a:t>
            </a:r>
            <a:r>
              <a:rPr lang="en-US" sz="2800" dirty="0">
                <a:solidFill>
                  <a:srgbClr val="000000"/>
                </a:solidFill>
                <a:latin typeface="Times New Roman"/>
                <a:ea typeface="Times New Roman"/>
              </a:rPr>
              <a:t> unity of the basic rhythm, the identically sustained </a:t>
            </a:r>
            <a:r>
              <a:rPr lang="en-US" sz="2800" dirty="0" err="1">
                <a:solidFill>
                  <a:srgbClr val="000000"/>
                </a:solidFill>
                <a:latin typeface="Times New Roman"/>
                <a:ea typeface="Times New Roman"/>
              </a:rPr>
              <a:t>metre</a:t>
            </a:r>
            <a:r>
              <a:rPr lang="en-US" sz="2800" dirty="0">
                <a:solidFill>
                  <a:srgbClr val="000000"/>
                </a:solidFill>
                <a:latin typeface="Times New Roman"/>
                <a:ea typeface="Times New Roman"/>
              </a:rPr>
              <a:t>, the quarter-note” </a:t>
            </a:r>
            <a:r>
              <a:rPr lang="en-US" sz="2800" dirty="0" smtClean="0">
                <a:solidFill>
                  <a:srgbClr val="000000"/>
                </a:solidFill>
                <a:latin typeface="Times New Roman"/>
                <a:ea typeface="Times New Roman"/>
              </a:rPr>
              <a:t>( </a:t>
            </a:r>
            <a:r>
              <a:rPr lang="en-US" sz="2800" dirty="0" err="1" smtClean="0">
                <a:solidFill>
                  <a:srgbClr val="000000"/>
                </a:solidFill>
                <a:latin typeface="Times New Roman"/>
                <a:ea typeface="Times New Roman"/>
              </a:rPr>
              <a:t>Adorno</a:t>
            </a:r>
            <a:r>
              <a:rPr lang="en-US" sz="2800" dirty="0" smtClean="0">
                <a:solidFill>
                  <a:srgbClr val="000000"/>
                </a:solidFill>
                <a:latin typeface="Times New Roman"/>
                <a:ea typeface="Times New Roman"/>
              </a:rPr>
              <a:t> 268</a:t>
            </a:r>
            <a:r>
              <a:rPr lang="en-US" sz="2800" dirty="0" smtClean="0">
                <a:solidFill>
                  <a:srgbClr val="000000"/>
                </a:solidFill>
                <a:latin typeface="Times New Roman"/>
                <a:ea typeface="Times New Roman"/>
              </a:rPr>
              <a:t>).</a:t>
            </a:r>
          </a:p>
          <a:p>
            <a:pPr marL="0" marR="0" indent="457200" hangingPunct="0">
              <a:lnSpc>
                <a:spcPct val="200000"/>
              </a:lnSpc>
              <a:spcBef>
                <a:spcPts val="0"/>
              </a:spcBef>
              <a:spcAft>
                <a:spcPts val="0"/>
              </a:spcAft>
            </a:pPr>
            <a:endParaRPr lang="en-US" sz="2800" dirty="0">
              <a:solidFill>
                <a:srgbClr val="000000"/>
              </a:solidFill>
              <a:latin typeface="Times New Roman"/>
              <a:ea typeface="Times New Roman"/>
            </a:endParaRPr>
          </a:p>
          <a:p>
            <a:pPr marL="0" marR="0" indent="0" hangingPunct="0">
              <a:lnSpc>
                <a:spcPct val="200000"/>
              </a:lnSpc>
              <a:spcBef>
                <a:spcPts val="0"/>
              </a:spcBef>
              <a:spcAft>
                <a:spcPts val="0"/>
              </a:spcAft>
              <a:buNone/>
            </a:pPr>
            <a:endParaRPr lang="en-US" sz="2800" dirty="0" smtClean="0">
              <a:solidFill>
                <a:srgbClr val="000000"/>
              </a:solidFill>
              <a:latin typeface="Times New Roman"/>
              <a:ea typeface="Times New Roman"/>
            </a:endParaRPr>
          </a:p>
          <a:p>
            <a:pPr marL="0" marR="0" indent="457200" hangingPunct="0">
              <a:lnSpc>
                <a:spcPct val="200000"/>
              </a:lnSpc>
              <a:spcBef>
                <a:spcPts val="0"/>
              </a:spcBef>
              <a:spcAft>
                <a:spcPts val="0"/>
              </a:spcAft>
            </a:pPr>
            <a:r>
              <a:rPr lang="en-US" sz="2800" dirty="0" smtClean="0">
                <a:solidFill>
                  <a:srgbClr val="000000"/>
                </a:solidFill>
                <a:latin typeface="Times New Roman"/>
                <a:ea typeface="Times New Roman"/>
              </a:rPr>
              <a:t>“</a:t>
            </a:r>
            <a:r>
              <a:rPr lang="en-US" sz="2800" dirty="0">
                <a:solidFill>
                  <a:srgbClr val="000000"/>
                </a:solidFill>
                <a:latin typeface="Times New Roman"/>
                <a:ea typeface="Times New Roman"/>
              </a:rPr>
              <a:t>However little doubt there can be regarding the African elements in jazz, it is no less certain that everything </a:t>
            </a:r>
            <a:r>
              <a:rPr lang="en-US" sz="2800" i="1" dirty="0">
                <a:solidFill>
                  <a:srgbClr val="000000"/>
                </a:solidFill>
                <a:latin typeface="Times New Roman"/>
                <a:ea typeface="Times New Roman"/>
              </a:rPr>
              <a:t>unruly</a:t>
            </a:r>
            <a:r>
              <a:rPr lang="en-US" sz="2800" dirty="0">
                <a:solidFill>
                  <a:srgbClr val="000000"/>
                </a:solidFill>
                <a:latin typeface="Times New Roman"/>
                <a:ea typeface="Times New Roman"/>
              </a:rPr>
              <a:t> in it was from the beginning integrated into a strict scheme, that its </a:t>
            </a:r>
            <a:r>
              <a:rPr lang="en-US" sz="2800" i="1" dirty="0">
                <a:solidFill>
                  <a:srgbClr val="000000"/>
                </a:solidFill>
                <a:latin typeface="Times New Roman"/>
                <a:ea typeface="Times New Roman"/>
              </a:rPr>
              <a:t>rebellious</a:t>
            </a:r>
            <a:r>
              <a:rPr lang="en-US" sz="2800" dirty="0">
                <a:solidFill>
                  <a:srgbClr val="000000"/>
                </a:solidFill>
                <a:latin typeface="Times New Roman"/>
                <a:ea typeface="Times New Roman"/>
              </a:rPr>
              <a:t> gestures are accompanied by the tendency to </a:t>
            </a:r>
            <a:r>
              <a:rPr lang="en-US" sz="2800" i="1" dirty="0">
                <a:solidFill>
                  <a:srgbClr val="000000"/>
                </a:solidFill>
                <a:latin typeface="Times New Roman"/>
                <a:ea typeface="Times New Roman"/>
              </a:rPr>
              <a:t>blind obeisance</a:t>
            </a:r>
            <a:r>
              <a:rPr lang="en-US" sz="2800" dirty="0">
                <a:solidFill>
                  <a:srgbClr val="000000"/>
                </a:solidFill>
                <a:latin typeface="Times New Roman"/>
                <a:ea typeface="Times New Roman"/>
              </a:rPr>
              <a:t>, much like the sadomasochistic type described by analytic psychology, the person who chafes against the father-figure while secretly admiring him, who seeks to emulate him and in turn derives enjoyment from the subordination he overtly detests” </a:t>
            </a:r>
            <a:r>
              <a:rPr lang="en-US" sz="2800" dirty="0" smtClean="0">
                <a:solidFill>
                  <a:srgbClr val="000000"/>
                </a:solidFill>
                <a:latin typeface="Times New Roman"/>
                <a:ea typeface="Times New Roman"/>
              </a:rPr>
              <a:t>(</a:t>
            </a:r>
            <a:r>
              <a:rPr lang="en-US" sz="2800" dirty="0" err="1" smtClean="0">
                <a:solidFill>
                  <a:srgbClr val="000000"/>
                </a:solidFill>
                <a:latin typeface="Times New Roman"/>
                <a:ea typeface="Times New Roman"/>
              </a:rPr>
              <a:t>Adorno</a:t>
            </a:r>
            <a:r>
              <a:rPr lang="en-US" sz="2800" dirty="0" smtClean="0">
                <a:solidFill>
                  <a:srgbClr val="000000"/>
                </a:solidFill>
                <a:latin typeface="Times New Roman"/>
                <a:ea typeface="Times New Roman"/>
              </a:rPr>
              <a:t> 269</a:t>
            </a:r>
            <a:r>
              <a:rPr lang="en-US" sz="2800" dirty="0" smtClean="0">
                <a:solidFill>
                  <a:srgbClr val="000000"/>
                </a:solidFill>
                <a:latin typeface="Times New Roman"/>
                <a:ea typeface="Times New Roman"/>
              </a:rPr>
              <a:t>).</a:t>
            </a:r>
          </a:p>
          <a:p>
            <a:pPr marL="0" marR="0" indent="457200" hangingPunct="0">
              <a:lnSpc>
                <a:spcPct val="200000"/>
              </a:lnSpc>
              <a:spcBef>
                <a:spcPts val="0"/>
              </a:spcBef>
              <a:spcAft>
                <a:spcPts val="0"/>
              </a:spcAft>
            </a:pPr>
            <a:endParaRPr lang="en-US" sz="2800" dirty="0">
              <a:solidFill>
                <a:srgbClr val="000000"/>
              </a:solidFill>
              <a:latin typeface="Times New Roman"/>
              <a:ea typeface="Times New Roman"/>
            </a:endParaRPr>
          </a:p>
          <a:p>
            <a:pPr marL="0" marR="0" indent="0" hangingPunct="0">
              <a:lnSpc>
                <a:spcPct val="200000"/>
              </a:lnSpc>
              <a:spcBef>
                <a:spcPts val="0"/>
              </a:spcBef>
              <a:spcAft>
                <a:spcPts val="0"/>
              </a:spcAft>
              <a:buNone/>
            </a:pPr>
            <a:r>
              <a:rPr lang="en-US" sz="2800" dirty="0" smtClean="0">
                <a:solidFill>
                  <a:srgbClr val="000000"/>
                </a:solidFill>
                <a:latin typeface="Times New Roman"/>
                <a:ea typeface="Times New Roman"/>
              </a:rPr>
              <a:t> </a:t>
            </a:r>
          </a:p>
          <a:p>
            <a:pPr marL="0" marR="0" indent="457200" hangingPunct="0">
              <a:lnSpc>
                <a:spcPct val="200000"/>
              </a:lnSpc>
              <a:spcBef>
                <a:spcPts val="0"/>
              </a:spcBef>
              <a:spcAft>
                <a:spcPts val="0"/>
              </a:spcAft>
            </a:pPr>
            <a:r>
              <a:rPr lang="en-US" sz="2800" dirty="0" smtClean="0">
                <a:solidFill>
                  <a:srgbClr val="000000"/>
                </a:solidFill>
                <a:latin typeface="Times New Roman"/>
                <a:ea typeface="Times New Roman"/>
              </a:rPr>
              <a:t>“</a:t>
            </a:r>
            <a:r>
              <a:rPr lang="en-US" sz="2800" dirty="0">
                <a:solidFill>
                  <a:srgbClr val="000000"/>
                </a:solidFill>
                <a:latin typeface="Times New Roman"/>
                <a:ea typeface="Times New Roman"/>
              </a:rPr>
              <a:t>Anyone who allows the growing respectability of mass culture to seduce him into equating a popular song with modern art because of a few false notes squeaked by a clarinet, anyone who mistakes a triad studded with ‘dirty notes’ for atonality, has already capitulated to barbarism” </a:t>
            </a:r>
            <a:r>
              <a:rPr lang="en-US" sz="2800" dirty="0" smtClean="0">
                <a:solidFill>
                  <a:srgbClr val="000000"/>
                </a:solidFill>
                <a:latin typeface="Times New Roman"/>
                <a:ea typeface="Times New Roman"/>
              </a:rPr>
              <a:t>(</a:t>
            </a:r>
            <a:r>
              <a:rPr lang="en-US" sz="2800" dirty="0" err="1" smtClean="0">
                <a:solidFill>
                  <a:srgbClr val="000000"/>
                </a:solidFill>
                <a:latin typeface="Times New Roman"/>
                <a:ea typeface="Times New Roman"/>
              </a:rPr>
              <a:t>Adorno</a:t>
            </a:r>
            <a:r>
              <a:rPr lang="en-US" sz="2800" smtClean="0">
                <a:solidFill>
                  <a:srgbClr val="000000"/>
                </a:solidFill>
                <a:latin typeface="Times New Roman"/>
                <a:ea typeface="Times New Roman"/>
              </a:rPr>
              <a:t> 274</a:t>
            </a:r>
            <a:r>
              <a:rPr lang="en-US" sz="2800" dirty="0" smtClean="0">
                <a:solidFill>
                  <a:srgbClr val="000000"/>
                </a:solidFill>
                <a:latin typeface="Times New Roman"/>
                <a:ea typeface="Times New Roman"/>
              </a:rPr>
              <a:t>).  </a:t>
            </a:r>
            <a:endParaRPr lang="en-US" sz="2800" dirty="0">
              <a:solidFill>
                <a:srgbClr val="000000"/>
              </a:solidFill>
              <a:latin typeface="Times New Roman"/>
              <a:ea typeface="Times New Roman"/>
            </a:endParaRPr>
          </a:p>
          <a:p>
            <a:endParaRPr lang="en-US" dirty="0"/>
          </a:p>
        </p:txBody>
      </p:sp>
      <p:sp>
        <p:nvSpPr>
          <p:cNvPr id="3" name="Title 2"/>
          <p:cNvSpPr>
            <a:spLocks noGrp="1"/>
          </p:cNvSpPr>
          <p:nvPr>
            <p:ph type="title"/>
          </p:nvPr>
        </p:nvSpPr>
        <p:spPr/>
        <p:txBody>
          <a:bodyPr/>
          <a:lstStyle/>
          <a:p>
            <a:r>
              <a:rPr lang="en-US" sz="2000" dirty="0" smtClean="0"/>
              <a:t>Theodor </a:t>
            </a:r>
            <a:r>
              <a:rPr lang="en-US" sz="2000" dirty="0" err="1" smtClean="0"/>
              <a:t>Adorno</a:t>
            </a:r>
            <a:r>
              <a:rPr lang="en-US" sz="2000" dirty="0" smtClean="0"/>
              <a:t>, “The Perennial Fashion—Jazz”</a:t>
            </a:r>
            <a:endParaRPr lang="en-US" sz="2000" dirty="0"/>
          </a:p>
        </p:txBody>
      </p:sp>
    </p:spTree>
    <p:extLst>
      <p:ext uri="{BB962C8B-B14F-4D97-AF65-F5344CB8AC3E}">
        <p14:creationId xmlns:p14="http://schemas.microsoft.com/office/powerpoint/2010/main" val="2621091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normAutofit/>
          </a:bodyPr>
          <a:lstStyle/>
          <a:p>
            <a:r>
              <a:rPr lang="en-US" sz="1200" dirty="0" err="1" smtClean="0"/>
              <a:t>Nella</a:t>
            </a:r>
            <a:r>
              <a:rPr lang="en-US" sz="1200" dirty="0" smtClean="0"/>
              <a:t> Larsen</a:t>
            </a:r>
            <a:endParaRPr lang="en-US" sz="1200" dirty="0"/>
          </a:p>
        </p:txBody>
      </p:sp>
      <p:sp>
        <p:nvSpPr>
          <p:cNvPr id="4" name="Content Placeholder 3"/>
          <p:cNvSpPr>
            <a:spLocks noGrp="1"/>
          </p:cNvSpPr>
          <p:nvPr>
            <p:ph sz="half" idx="2"/>
          </p:nvPr>
        </p:nvSpPr>
        <p:spPr/>
        <p:txBody>
          <a:bodyPr/>
          <a:lstStyle/>
          <a:p>
            <a:endParaRPr lang="en-US" dirty="0"/>
          </a:p>
        </p:txBody>
      </p:sp>
      <p:sp>
        <p:nvSpPr>
          <p:cNvPr id="5" name="Text Placeholder 4"/>
          <p:cNvSpPr>
            <a:spLocks noGrp="1"/>
          </p:cNvSpPr>
          <p:nvPr>
            <p:ph type="body" sz="quarter" idx="3"/>
          </p:nvPr>
        </p:nvSpPr>
        <p:spPr/>
        <p:txBody>
          <a:bodyPr/>
          <a:lstStyle/>
          <a:p>
            <a:endParaRPr lang="en-US" dirty="0"/>
          </a:p>
        </p:txBody>
      </p:sp>
      <p:sp>
        <p:nvSpPr>
          <p:cNvPr id="6" name="Content Placeholder 5"/>
          <p:cNvSpPr>
            <a:spLocks noGrp="1"/>
          </p:cNvSpPr>
          <p:nvPr>
            <p:ph sz="quarter" idx="4"/>
          </p:nvPr>
        </p:nvSpPr>
        <p:spPr/>
        <p:txBody>
          <a:bodyPr/>
          <a:lstStyle/>
          <a:p>
            <a:endParaRPr lang="en-US" dirty="0"/>
          </a:p>
        </p:txBody>
      </p:sp>
      <p:sp>
        <p:nvSpPr>
          <p:cNvPr id="2" name="Title 1"/>
          <p:cNvSpPr>
            <a:spLocks noGrp="1"/>
          </p:cNvSpPr>
          <p:nvPr>
            <p:ph type="title"/>
          </p:nvPr>
        </p:nvSpPr>
        <p:spPr/>
        <p:txBody>
          <a:bodyPr/>
          <a:lstStyle/>
          <a:p>
            <a:r>
              <a:rPr lang="en-US" sz="2000" dirty="0" err="1" smtClean="0"/>
              <a:t>Nella</a:t>
            </a:r>
            <a:r>
              <a:rPr lang="en-US" sz="2000" dirty="0" smtClean="0"/>
              <a:t> </a:t>
            </a:r>
            <a:r>
              <a:rPr lang="en-US" sz="2000" dirty="0" err="1" smtClean="0"/>
              <a:t>larsen’s</a:t>
            </a:r>
            <a:r>
              <a:rPr lang="en-US" sz="2000" dirty="0" smtClean="0"/>
              <a:t> </a:t>
            </a:r>
            <a:r>
              <a:rPr lang="en-US" sz="2000" i="1" dirty="0" smtClean="0"/>
              <a:t>Quicksand (1928)</a:t>
            </a:r>
            <a:endParaRPr lang="en-US" sz="2000" i="1"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362200"/>
            <a:ext cx="2871208"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2100" y="2362200"/>
            <a:ext cx="26289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05992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idx="1"/>
          </p:nvPr>
        </p:nvSpPr>
        <p:spPr/>
      </p:sp>
      <p:sp>
        <p:nvSpPr>
          <p:cNvPr id="3" name="Subtitle 2"/>
          <p:cNvSpPr>
            <a:spLocks noGrp="1"/>
          </p:cNvSpPr>
          <p:nvPr>
            <p:ph type="body" sz="half" idx="2"/>
          </p:nvPr>
        </p:nvSpPr>
        <p:spPr>
          <a:xfrm>
            <a:off x="7010400" y="2133600"/>
            <a:ext cx="2057400" cy="2971800"/>
          </a:xfrm>
        </p:spPr>
        <p:txBody>
          <a:bodyPr>
            <a:normAutofit/>
          </a:bodyPr>
          <a:lstStyle/>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a:p>
            <a:pPr algn="ctr"/>
            <a:r>
              <a:rPr lang="en-US" sz="1200" dirty="0" smtClean="0"/>
              <a:t>Nicole </a:t>
            </a:r>
          </a:p>
          <a:p>
            <a:pPr algn="ctr"/>
            <a:r>
              <a:rPr lang="en-US" sz="1200" dirty="0" err="1" smtClean="0"/>
              <a:t>Waligora-Davis,Ph.D</a:t>
            </a:r>
            <a:endParaRPr lang="en-US" sz="1200" dirty="0" smtClean="0"/>
          </a:p>
          <a:p>
            <a:pPr algn="ctr"/>
            <a:endParaRPr lang="en-US" sz="1200" dirty="0" smtClean="0"/>
          </a:p>
          <a:p>
            <a:pPr algn="ctr"/>
            <a:endParaRPr lang="en-US" sz="1050" dirty="0" smtClean="0"/>
          </a:p>
          <a:p>
            <a:pPr algn="ctr"/>
            <a:r>
              <a:rPr lang="en-US" sz="1050" dirty="0" smtClean="0"/>
              <a:t>Department of English </a:t>
            </a:r>
          </a:p>
          <a:p>
            <a:pPr algn="ctr"/>
            <a:endParaRPr lang="en-US" sz="1050" dirty="0" smtClean="0"/>
          </a:p>
          <a:p>
            <a:pPr algn="ctr"/>
            <a:r>
              <a:rPr lang="en-US" sz="1050" dirty="0" smtClean="0"/>
              <a:t>Rice University</a:t>
            </a:r>
            <a:endParaRPr lang="en-US" sz="1050" dirty="0"/>
          </a:p>
        </p:txBody>
      </p:sp>
      <p:sp>
        <p:nvSpPr>
          <p:cNvPr id="4" name="Title 3"/>
          <p:cNvSpPr>
            <a:spLocks noGrp="1"/>
          </p:cNvSpPr>
          <p:nvPr>
            <p:ph type="title"/>
          </p:nvPr>
        </p:nvSpPr>
        <p:spPr>
          <a:xfrm>
            <a:off x="7162800" y="460248"/>
            <a:ext cx="1676400" cy="2359152"/>
          </a:xfrm>
        </p:spPr>
        <p:txBody>
          <a:bodyPr/>
          <a:lstStyle/>
          <a:p>
            <a:r>
              <a:rPr lang="en-US" dirty="0"/>
              <a:t>To Be Black and American in the 1920s</a:t>
            </a:r>
            <a:br>
              <a:rPr lang="en-US" dirty="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4246218"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1170" y="2362200"/>
            <a:ext cx="3491103" cy="226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355" y="2684557"/>
            <a:ext cx="2057400" cy="266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678" y="2971800"/>
            <a:ext cx="1232424" cy="1725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2046" y="76201"/>
            <a:ext cx="2795954"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0175" y="4457163"/>
            <a:ext cx="1647825" cy="224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5000" y="4202489"/>
            <a:ext cx="3657600" cy="248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463" y="4202489"/>
            <a:ext cx="2747829" cy="250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5397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en-US" sz="2000" dirty="0" smtClean="0"/>
              <a:t>W.E.B. Du Bois, “Criteria of Negro Art”</a:t>
            </a:r>
          </a:p>
        </p:txBody>
      </p:sp>
      <p:sp>
        <p:nvSpPr>
          <p:cNvPr id="2051" name="Content Placeholder 2"/>
          <p:cNvSpPr>
            <a:spLocks noGrp="1"/>
          </p:cNvSpPr>
          <p:nvPr>
            <p:ph idx="1"/>
          </p:nvPr>
        </p:nvSpPr>
        <p:spPr/>
        <p:txBody>
          <a:bodyPr>
            <a:normAutofit/>
          </a:bodyPr>
          <a:lstStyle/>
          <a:p>
            <a:pPr marL="45720" indent="0">
              <a:buNone/>
            </a:pPr>
            <a:r>
              <a:rPr lang="en-US" sz="1800" dirty="0" smtClean="0">
                <a:latin typeface="+mj-lt"/>
              </a:rPr>
              <a:t>“We are bound by all sorts of customs that have come down as secondhand soul clothes of white patrons. We are ashamed of sex and we lower our eyes when people will talk of it. . . .Our worst side has been so shamelessly emphasized that we are denying we have or ever had a worst side. In all sorts of ways we are hemmed in and our new young artists have got to fight their way to freedom. </a:t>
            </a:r>
          </a:p>
          <a:p>
            <a:pPr marL="45720" indent="0">
              <a:buNone/>
            </a:pPr>
            <a:endParaRPr lang="en-US" sz="1800" dirty="0" smtClean="0">
              <a:latin typeface="+mj-lt"/>
            </a:endParaRPr>
          </a:p>
          <a:p>
            <a:pPr marL="45720" indent="0">
              <a:buNone/>
            </a:pPr>
            <a:r>
              <a:rPr lang="en-US" sz="1800" dirty="0" smtClean="0">
                <a:latin typeface="+mj-lt"/>
              </a:rPr>
              <a:t>The ultimate judge has got to be you and you have got to build yourselves up into that wide judgment, that catholicity of temper which is going to enable the artist to have his widest chance for freedom. We can afford the Truth. White folk today cannot.” </a:t>
            </a:r>
          </a:p>
          <a:p>
            <a:endParaRPr lang="en-US" sz="1800" dirty="0" smtClean="0">
              <a:latin typeface="+mj-lt"/>
            </a:endParaRPr>
          </a:p>
        </p:txBody>
      </p:sp>
    </p:spTree>
    <p:extLst>
      <p:ext uri="{BB962C8B-B14F-4D97-AF65-F5344CB8AC3E}">
        <p14:creationId xmlns:p14="http://schemas.microsoft.com/office/powerpoint/2010/main" val="927309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idx="1"/>
          </p:nvPr>
        </p:nvSpPr>
        <p:spPr/>
      </p:sp>
      <p:sp>
        <p:nvSpPr>
          <p:cNvPr id="3" name="Text Placeholder 2"/>
          <p:cNvSpPr>
            <a:spLocks noGrp="1"/>
          </p:cNvSpPr>
          <p:nvPr>
            <p:ph type="body" sz="half" idx="2"/>
          </p:nvPr>
        </p:nvSpPr>
        <p:spPr>
          <a:xfrm>
            <a:off x="7159869" y="4648200"/>
            <a:ext cx="1676400" cy="1143000"/>
          </a:xfrm>
        </p:spPr>
        <p:txBody>
          <a:bodyPr/>
          <a:lstStyle/>
          <a:p>
            <a:r>
              <a:rPr lang="en-US" dirty="0" smtClean="0"/>
              <a:t>        1920</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374530"/>
            <a:ext cx="67056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1374530"/>
            <a:ext cx="1975338" cy="2892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447800" y="5943600"/>
            <a:ext cx="4572000" cy="338554"/>
          </a:xfrm>
          <a:prstGeom prst="rect">
            <a:avLst/>
          </a:prstGeom>
          <a:noFill/>
        </p:spPr>
        <p:txBody>
          <a:bodyPr wrap="square" rtlCol="0">
            <a:spAutoFit/>
          </a:bodyPr>
          <a:lstStyle/>
          <a:p>
            <a:r>
              <a:rPr lang="en-US" sz="1600" dirty="0" err="1" smtClean="0"/>
              <a:t>St</a:t>
            </a:r>
            <a:r>
              <a:rPr lang="en-US" sz="1600" dirty="0" err="1" smtClean="0">
                <a:solidFill>
                  <a:schemeClr val="bg1"/>
                </a:solidFill>
              </a:rPr>
              <a:t>Stoddard’s</a:t>
            </a:r>
            <a:r>
              <a:rPr lang="en-US" sz="1600" dirty="0" smtClean="0">
                <a:solidFill>
                  <a:schemeClr val="bg1"/>
                </a:solidFill>
              </a:rPr>
              <a:t>  Map of “The Primary Races”</a:t>
            </a:r>
            <a:endParaRPr lang="en-US" sz="1600" dirty="0"/>
          </a:p>
        </p:txBody>
      </p:sp>
    </p:spTree>
    <p:extLst>
      <p:ext uri="{BB962C8B-B14F-4D97-AF65-F5344CB8AC3E}">
        <p14:creationId xmlns:p14="http://schemas.microsoft.com/office/powerpoint/2010/main" val="2334403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idx="1"/>
          </p:nvPr>
        </p:nvSpPr>
        <p:spPr/>
      </p:sp>
      <p:sp>
        <p:nvSpPr>
          <p:cNvPr id="3" name="Subtitle 2"/>
          <p:cNvSpPr>
            <a:spLocks noGrp="1"/>
          </p:cNvSpPr>
          <p:nvPr>
            <p:ph type="body" sz="half" idx="2"/>
          </p:nvPr>
        </p:nvSpPr>
        <p:spPr>
          <a:xfrm>
            <a:off x="7010400" y="2133600"/>
            <a:ext cx="2057400" cy="2971800"/>
          </a:xfrm>
        </p:spPr>
        <p:txBody>
          <a:bodyPr>
            <a:normAutofit/>
          </a:bodyPr>
          <a:lstStyle/>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a:p>
            <a:pPr algn="ctr"/>
            <a:r>
              <a:rPr lang="en-US" sz="1200" dirty="0" smtClean="0"/>
              <a:t>Nicole </a:t>
            </a:r>
          </a:p>
          <a:p>
            <a:pPr algn="ctr"/>
            <a:r>
              <a:rPr lang="en-US" sz="1200" dirty="0" err="1" smtClean="0"/>
              <a:t>Waligora-Davis,Ph.D</a:t>
            </a:r>
            <a:endParaRPr lang="en-US" sz="1200" dirty="0" smtClean="0"/>
          </a:p>
          <a:p>
            <a:pPr algn="ctr"/>
            <a:endParaRPr lang="en-US" sz="1200" dirty="0" smtClean="0"/>
          </a:p>
          <a:p>
            <a:pPr algn="ctr"/>
            <a:endParaRPr lang="en-US" sz="1050" dirty="0" smtClean="0"/>
          </a:p>
          <a:p>
            <a:pPr algn="ctr"/>
            <a:r>
              <a:rPr lang="en-US" sz="1050" dirty="0" smtClean="0"/>
              <a:t>Department of English </a:t>
            </a:r>
          </a:p>
          <a:p>
            <a:pPr algn="ctr"/>
            <a:endParaRPr lang="en-US" sz="1050" dirty="0" smtClean="0"/>
          </a:p>
          <a:p>
            <a:pPr algn="ctr"/>
            <a:r>
              <a:rPr lang="en-US" sz="1050" dirty="0" smtClean="0"/>
              <a:t>Rice University</a:t>
            </a:r>
            <a:endParaRPr lang="en-US" sz="1050" dirty="0"/>
          </a:p>
        </p:txBody>
      </p:sp>
      <p:sp>
        <p:nvSpPr>
          <p:cNvPr id="4" name="Title 3"/>
          <p:cNvSpPr>
            <a:spLocks noGrp="1"/>
          </p:cNvSpPr>
          <p:nvPr>
            <p:ph type="title"/>
          </p:nvPr>
        </p:nvSpPr>
        <p:spPr>
          <a:xfrm>
            <a:off x="7162800" y="460248"/>
            <a:ext cx="1676400" cy="2359152"/>
          </a:xfrm>
        </p:spPr>
        <p:txBody>
          <a:bodyPr/>
          <a:lstStyle/>
          <a:p>
            <a:r>
              <a:rPr lang="en-US" dirty="0"/>
              <a:t>To Be Black and American in the 1920s</a:t>
            </a:r>
            <a:br>
              <a:rPr lang="en-US" dirty="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4246218"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1170" y="2362200"/>
            <a:ext cx="3491103" cy="226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355" y="2684557"/>
            <a:ext cx="2057400" cy="266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678" y="2971800"/>
            <a:ext cx="1232424" cy="1725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2046" y="76201"/>
            <a:ext cx="2795954"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0175" y="4457163"/>
            <a:ext cx="1647825" cy="224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5000" y="4202489"/>
            <a:ext cx="3657600" cy="248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463" y="4202489"/>
            <a:ext cx="2747829" cy="250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818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55000" lnSpcReduction="20000"/>
          </a:bodyPr>
          <a:lstStyle/>
          <a:p>
            <a:pPr marL="457200" marR="0" indent="457200">
              <a:lnSpc>
                <a:spcPct val="115000"/>
              </a:lnSpc>
              <a:spcBef>
                <a:spcPts val="0"/>
              </a:spcBef>
              <a:spcAft>
                <a:spcPts val="1000"/>
              </a:spcAft>
            </a:pPr>
            <a:endParaRPr lang="en-US" dirty="0" smtClean="0">
              <a:latin typeface="Times New Roman"/>
              <a:ea typeface="Calibri"/>
              <a:cs typeface="Times New Roman"/>
            </a:endParaRPr>
          </a:p>
          <a:p>
            <a:pPr marL="457200" marR="0" indent="457200">
              <a:lnSpc>
                <a:spcPct val="115000"/>
              </a:lnSpc>
              <a:spcBef>
                <a:spcPts val="0"/>
              </a:spcBef>
              <a:spcAft>
                <a:spcPts val="1000"/>
              </a:spcAft>
            </a:pPr>
            <a:endParaRPr lang="en-US" dirty="0">
              <a:latin typeface="Times New Roman"/>
              <a:ea typeface="Calibri"/>
              <a:cs typeface="Times New Roman"/>
            </a:endParaRPr>
          </a:p>
          <a:p>
            <a:pPr marL="457200" marR="0" indent="457200">
              <a:lnSpc>
                <a:spcPct val="115000"/>
              </a:lnSpc>
              <a:spcBef>
                <a:spcPts val="0"/>
              </a:spcBef>
              <a:spcAft>
                <a:spcPts val="1000"/>
              </a:spcAft>
            </a:pPr>
            <a:endParaRPr lang="en-US" dirty="0" smtClean="0">
              <a:latin typeface="Times New Roman"/>
              <a:ea typeface="Calibri"/>
              <a:cs typeface="Times New Roman"/>
            </a:endParaRPr>
          </a:p>
          <a:p>
            <a:pPr marL="457200" marR="0" indent="457200">
              <a:lnSpc>
                <a:spcPct val="115000"/>
              </a:lnSpc>
              <a:spcBef>
                <a:spcPts val="0"/>
              </a:spcBef>
              <a:spcAft>
                <a:spcPts val="1000"/>
              </a:spcAft>
            </a:pPr>
            <a:r>
              <a:rPr lang="en-US" sz="2500" dirty="0" smtClean="0">
                <a:latin typeface="Times New Roman" pitchFamily="18" charset="0"/>
                <a:ea typeface="Calibri"/>
                <a:cs typeface="Times New Roman" pitchFamily="18" charset="0"/>
              </a:rPr>
              <a:t>Helga </a:t>
            </a:r>
            <a:r>
              <a:rPr lang="en-US" sz="2500" dirty="0">
                <a:latin typeface="Times New Roman" pitchFamily="18" charset="0"/>
                <a:ea typeface="Calibri"/>
                <a:cs typeface="Times New Roman" pitchFamily="18" charset="0"/>
              </a:rPr>
              <a:t>herself felt like nothing so much as some new and strange species of pet dog being proudly exhibited. . . .she felt the massed curiosity and interest. . . .The very atmosphere was tense with it ‘As if I had horns, or three legs,’ she thought. [. . . .] She was thankful for the barbaric bracelets, for the dangling ear-rings, for the beads about her neck. She was even thankful for the rouge on her burning cheeks and for the very powder on her back. No other woman in the stately pale-blue room was so greatly exposed. . . .She liked the compliments in the men’s eyes as they bent over her hand. She liked the subtle half-understood flattery of her dinner partners. The women too were kind, feeling no need for jealousy. To them this girl, this Helga Crane, this mysterious niece of the </a:t>
            </a:r>
            <a:r>
              <a:rPr lang="en-US" sz="2500" dirty="0" err="1">
                <a:latin typeface="Times New Roman" pitchFamily="18" charset="0"/>
                <a:ea typeface="Calibri"/>
                <a:cs typeface="Times New Roman" pitchFamily="18" charset="0"/>
              </a:rPr>
              <a:t>Dahls</a:t>
            </a:r>
            <a:r>
              <a:rPr lang="en-US" sz="2500" dirty="0">
                <a:latin typeface="Times New Roman" pitchFamily="18" charset="0"/>
                <a:ea typeface="Calibri"/>
                <a:cs typeface="Times New Roman" pitchFamily="18" charset="0"/>
              </a:rPr>
              <a:t>, was not to be reckoned seriously in their scheme of things. True she was attractive, unusual in an exotic, almost savage way, but she wasn’t one of them. She didn’t count at all </a:t>
            </a:r>
            <a:r>
              <a:rPr lang="en-US" sz="2500" dirty="0" smtClean="0">
                <a:latin typeface="Times New Roman" pitchFamily="18" charset="0"/>
                <a:ea typeface="Calibri"/>
                <a:cs typeface="Times New Roman" pitchFamily="18" charset="0"/>
              </a:rPr>
              <a:t>( Larsen 70</a:t>
            </a:r>
            <a:r>
              <a:rPr lang="en-US" sz="2500" dirty="0">
                <a:latin typeface="Times New Roman" pitchFamily="18" charset="0"/>
                <a:ea typeface="Calibri"/>
                <a:cs typeface="Times New Roman" pitchFamily="18" charset="0"/>
              </a:rPr>
              <a:t>).</a:t>
            </a:r>
          </a:p>
          <a:p>
            <a:endParaRPr lang="en-US" sz="2500" dirty="0">
              <a:latin typeface="Times New Roman" pitchFamily="18" charset="0"/>
              <a:cs typeface="Times New Roman" pitchFamily="18" charset="0"/>
            </a:endParaRPr>
          </a:p>
        </p:txBody>
      </p:sp>
      <p:sp>
        <p:nvSpPr>
          <p:cNvPr id="4" name="Title 3"/>
          <p:cNvSpPr>
            <a:spLocks noGrp="1"/>
          </p:cNvSpPr>
          <p:nvPr>
            <p:ph type="title"/>
          </p:nvPr>
        </p:nvSpPr>
        <p:spPr>
          <a:xfrm>
            <a:off x="7159752" y="457200"/>
            <a:ext cx="1675660" cy="2819400"/>
          </a:xfrm>
        </p:spPr>
        <p:txBody>
          <a:bodyPr/>
          <a:lstStyle/>
          <a:p>
            <a:r>
              <a:rPr lang="en-US" sz="1800" cap="none" dirty="0" smtClean="0"/>
              <a:t/>
            </a:r>
            <a:br>
              <a:rPr lang="en-US" sz="1800" cap="none" dirty="0" smtClean="0"/>
            </a:br>
            <a:r>
              <a:rPr lang="en-US" sz="1800" cap="none" dirty="0"/>
              <a:t/>
            </a:r>
            <a:br>
              <a:rPr lang="en-US" sz="1800" cap="none" dirty="0"/>
            </a:br>
            <a:r>
              <a:rPr lang="en-US" sz="1800" cap="none" dirty="0" smtClean="0"/>
              <a:t/>
            </a:r>
            <a:br>
              <a:rPr lang="en-US" sz="1800" cap="none" dirty="0" smtClean="0"/>
            </a:br>
            <a:r>
              <a:rPr lang="en-US" sz="1800" cap="none" dirty="0"/>
              <a:t/>
            </a:r>
            <a:br>
              <a:rPr lang="en-US" sz="1800" cap="none" dirty="0"/>
            </a:br>
            <a:r>
              <a:rPr lang="en-US" sz="1800" cap="none" dirty="0" smtClean="0"/>
              <a:t/>
            </a:r>
            <a:br>
              <a:rPr lang="en-US" sz="1800" cap="none" dirty="0" smtClean="0"/>
            </a:br>
            <a:r>
              <a:rPr lang="en-US" sz="1800" cap="none" dirty="0"/>
              <a:t/>
            </a:r>
            <a:br>
              <a:rPr lang="en-US" sz="1800" cap="none" dirty="0"/>
            </a:br>
            <a:r>
              <a:rPr lang="en-US" sz="1800" cap="none" dirty="0" smtClean="0"/>
              <a:t/>
            </a:r>
            <a:br>
              <a:rPr lang="en-US" sz="1800" cap="none" dirty="0" smtClean="0"/>
            </a:br>
            <a:r>
              <a:rPr lang="en-US" sz="1800" cap="none" dirty="0"/>
              <a:t/>
            </a:r>
            <a:br>
              <a:rPr lang="en-US" sz="1800" cap="none" dirty="0"/>
            </a:br>
            <a:r>
              <a:rPr lang="en-US" sz="1800" cap="none" dirty="0" smtClean="0"/>
              <a:t/>
            </a:r>
            <a:br>
              <a:rPr lang="en-US" sz="1800" cap="none" dirty="0" smtClean="0"/>
            </a:br>
            <a:r>
              <a:rPr lang="en-US" sz="1800" cap="none" dirty="0" smtClean="0"/>
              <a:t/>
            </a:r>
            <a:br>
              <a:rPr lang="en-US" sz="1800" cap="none" dirty="0" smtClean="0"/>
            </a:br>
            <a:r>
              <a:rPr lang="en-US" sz="1400" cap="none" dirty="0" smtClean="0"/>
              <a:t>Excerpt from </a:t>
            </a:r>
            <a:br>
              <a:rPr lang="en-US" sz="1400" cap="none" dirty="0" smtClean="0"/>
            </a:br>
            <a:r>
              <a:rPr lang="en-US" sz="1400" cap="none" dirty="0" err="1" smtClean="0"/>
              <a:t>Nella</a:t>
            </a:r>
            <a:r>
              <a:rPr lang="en-US" sz="1400" cap="none" dirty="0" smtClean="0"/>
              <a:t> Larsen’s </a:t>
            </a:r>
            <a:r>
              <a:rPr lang="en-US" sz="1400" i="1" cap="none" dirty="0" smtClean="0"/>
              <a:t>Quicksand </a:t>
            </a:r>
            <a:r>
              <a:rPr lang="en-US" sz="1400" cap="none" dirty="0" smtClean="0"/>
              <a:t>(1928)</a:t>
            </a:r>
            <a:endParaRPr lang="en-US" sz="1400" cap="none" dirty="0"/>
          </a:p>
        </p:txBody>
      </p:sp>
    </p:spTree>
    <p:extLst>
      <p:ext uri="{BB962C8B-B14F-4D97-AF65-F5344CB8AC3E}">
        <p14:creationId xmlns:p14="http://schemas.microsoft.com/office/powerpoint/2010/main" val="532083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102878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8346" y="2181225"/>
            <a:ext cx="3048000" cy="447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 name="Rectangle 2"/>
          <p:cNvSpPr>
            <a:spLocks noGrp="1" noChangeArrowheads="1"/>
          </p:cNvSpPr>
          <p:nvPr>
            <p:ph type="title"/>
          </p:nvPr>
        </p:nvSpPr>
        <p:spPr/>
        <p:txBody>
          <a:bodyPr/>
          <a:lstStyle/>
          <a:p>
            <a:pPr eaLnBrk="1" hangingPunct="1"/>
            <a:r>
              <a:rPr lang="en-US" sz="2000" dirty="0" smtClean="0"/>
              <a:t>Josephine Baker</a:t>
            </a:r>
          </a:p>
        </p:txBody>
      </p:sp>
      <p:sp>
        <p:nvSpPr>
          <p:cNvPr id="12291" name="Rectangle 3"/>
          <p:cNvSpPr>
            <a:spLocks noGrp="1" noChangeArrowheads="1"/>
          </p:cNvSpPr>
          <p:nvPr>
            <p:ph type="body" idx="1"/>
          </p:nvPr>
        </p:nvSpPr>
        <p:spPr/>
        <p:txBody>
          <a:bodyPr/>
          <a:lstStyle/>
          <a:p>
            <a:pPr eaLnBrk="1" hangingPunct="1"/>
            <a:endParaRPr lang="en-US" dirty="0" smtClean="0"/>
          </a:p>
        </p:txBody>
      </p:sp>
      <p:pic>
        <p:nvPicPr>
          <p:cNvPr id="12293" name="Picture 7" descr="180px-JosephineBakerBurlesq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1676400"/>
            <a:ext cx="1714500"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846" y="1615587"/>
            <a:ext cx="5081954"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625487"/>
            <a:ext cx="1676400" cy="2021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1346" y="4238624"/>
            <a:ext cx="2667000" cy="250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18362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r>
              <a:rPr lang="en-US" sz="2000" dirty="0" smtClean="0"/>
              <a:t>Paul Colin</a:t>
            </a:r>
            <a:endParaRPr lang="en-US" sz="20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1" y="2514600"/>
            <a:ext cx="2750778"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2371725"/>
            <a:ext cx="2619375"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2041145"/>
            <a:ext cx="2910628" cy="3921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03646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000" dirty="0" err="1" smtClean="0"/>
              <a:t>W.E.b</a:t>
            </a:r>
            <a:r>
              <a:rPr lang="en-US" sz="2000" dirty="0" smtClean="0"/>
              <a:t>. Du </a:t>
            </a:r>
            <a:r>
              <a:rPr lang="en-US" sz="2000" dirty="0" err="1" smtClean="0"/>
              <a:t>Bois’s</a:t>
            </a:r>
            <a:r>
              <a:rPr lang="en-US" sz="2000" dirty="0" smtClean="0"/>
              <a:t>  </a:t>
            </a:r>
            <a:r>
              <a:rPr lang="en-US" sz="2000" i="1" dirty="0" err="1" smtClean="0"/>
              <a:t>Darkwater</a:t>
            </a:r>
            <a:r>
              <a:rPr lang="en-US" sz="2000" i="1" smtClean="0"/>
              <a:t> (1920)</a:t>
            </a:r>
            <a:endParaRPr lang="en-US" sz="2000" i="1" dirty="0"/>
          </a:p>
        </p:txBody>
      </p:sp>
      <p:pic>
        <p:nvPicPr>
          <p:cNvPr id="4" name="Picture 2"/>
          <p:cNvPicPr>
            <a:picLocks noGrp="1" noChangeAspect="1" noChangeArrowheads="1"/>
          </p:cNvPicPr>
          <p:nvPr>
            <p:ph idx="1"/>
          </p:nvPr>
        </p:nvPicPr>
        <p:blipFill>
          <a:blip r:embed="rId2"/>
          <a:stretch>
            <a:fillRect/>
          </a:stretch>
        </p:blipFill>
        <p:spPr bwMode="auto">
          <a:xfrm>
            <a:off x="3352800" y="1905000"/>
            <a:ext cx="2675352" cy="4206240"/>
          </a:xfrm>
          <a:prstGeom prst="rect">
            <a:avLst/>
          </a:prstGeom>
          <a:noFill/>
          <a:ln w="9525">
            <a:noFill/>
            <a:miter lim="800000"/>
            <a:headEnd/>
            <a:tailEnd/>
          </a:ln>
        </p:spPr>
      </p:pic>
    </p:spTree>
    <p:extLst>
      <p:ext uri="{BB962C8B-B14F-4D97-AF65-F5344CB8AC3E}">
        <p14:creationId xmlns:p14="http://schemas.microsoft.com/office/powerpoint/2010/main" val="3525020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en-US" sz="1800" i="1" dirty="0" smtClean="0"/>
              <a:t>The Rising Tide of Color</a:t>
            </a:r>
            <a:endParaRPr lang="en-US" sz="1800" i="1" dirty="0"/>
          </a:p>
        </p:txBody>
      </p:sp>
      <p:sp>
        <p:nvSpPr>
          <p:cNvPr id="3" name="Title 2"/>
          <p:cNvSpPr>
            <a:spLocks noGrp="1"/>
          </p:cNvSpPr>
          <p:nvPr>
            <p:ph type="title"/>
          </p:nvPr>
        </p:nvSpPr>
        <p:spPr>
          <a:xfrm>
            <a:off x="457200" y="1447800"/>
            <a:ext cx="6324600" cy="4419600"/>
          </a:xfrm>
        </p:spPr>
        <p:txBody>
          <a:bodyPr/>
          <a:lstStyle/>
          <a:p>
            <a:r>
              <a:rPr lang="en-US" sz="1400" cap="none" dirty="0" smtClean="0">
                <a:latin typeface="Times New Roman" pitchFamily="18" charset="0"/>
                <a:cs typeface="Times New Roman" pitchFamily="18" charset="0"/>
              </a:rPr>
              <a:t>“There </a:t>
            </a:r>
            <a:r>
              <a:rPr lang="en-US" sz="1400" cap="none" dirty="0">
                <a:latin typeface="Times New Roman" pitchFamily="18" charset="0"/>
                <a:cs typeface="Times New Roman" pitchFamily="18" charset="0"/>
              </a:rPr>
              <a:t>can be no doubt that at present the colored races are increasing very much faster than the white. Treating the primary race-stocks as units, it would appear that whites tend to double in eighty years, yellows and browns in sixty years, blacks in forty years. The whites are thus the slowest breeders, and they will undoubtedly become slower still, since section after section of the white race is revealing that lowered birth-rate which in France has reached the extreme of a stationary population</a:t>
            </a:r>
            <a:r>
              <a:rPr lang="en-US" sz="1400" cap="none" dirty="0" smtClean="0">
                <a:latin typeface="Times New Roman" pitchFamily="18" charset="0"/>
                <a:cs typeface="Times New Roman" pitchFamily="18" charset="0"/>
              </a:rPr>
              <a:t>.”</a:t>
            </a:r>
            <a:br>
              <a:rPr lang="en-US" sz="1400" cap="none" dirty="0" smtClean="0">
                <a:latin typeface="Times New Roman" pitchFamily="18" charset="0"/>
                <a:cs typeface="Times New Roman" pitchFamily="18" charset="0"/>
              </a:rPr>
            </a:br>
            <a:r>
              <a:rPr lang="en-US" sz="1400" cap="none" dirty="0">
                <a:latin typeface="Times New Roman" pitchFamily="18" charset="0"/>
                <a:cs typeface="Times New Roman" pitchFamily="18" charset="0"/>
              </a:rPr>
              <a:t/>
            </a:r>
            <a:br>
              <a:rPr lang="en-US" sz="1400" cap="none" dirty="0">
                <a:latin typeface="Times New Roman" pitchFamily="18" charset="0"/>
                <a:cs typeface="Times New Roman" pitchFamily="18" charset="0"/>
              </a:rPr>
            </a:br>
            <a:r>
              <a:rPr lang="en-US" sz="1400" cap="none" dirty="0" smtClean="0">
                <a:latin typeface="Times New Roman" pitchFamily="18" charset="0"/>
                <a:cs typeface="Times New Roman" pitchFamily="18" charset="0"/>
              </a:rPr>
              <a:t/>
            </a:r>
            <a:br>
              <a:rPr lang="en-US" sz="1400" cap="none" dirty="0" smtClean="0">
                <a:latin typeface="Times New Roman" pitchFamily="18" charset="0"/>
                <a:cs typeface="Times New Roman" pitchFamily="18" charset="0"/>
              </a:rPr>
            </a:br>
            <a:r>
              <a:rPr lang="en-US" sz="1200" dirty="0" smtClean="0"/>
              <a:t>~</a:t>
            </a:r>
            <a:r>
              <a:rPr lang="en-US" sz="1200" dirty="0" err="1" smtClean="0"/>
              <a:t>Lothrup</a:t>
            </a:r>
            <a:r>
              <a:rPr lang="en-US" sz="1200" dirty="0" smtClean="0"/>
              <a:t> Stoddard, </a:t>
            </a:r>
            <a:r>
              <a:rPr lang="en-US" sz="1200" i="1" dirty="0" smtClean="0"/>
              <a:t>The Rising Tide of Color</a:t>
            </a:r>
            <a:endParaRPr lang="en-US" sz="1200" i="1" dirty="0"/>
          </a:p>
        </p:txBody>
      </p:sp>
    </p:spTree>
    <p:extLst>
      <p:ext uri="{BB962C8B-B14F-4D97-AF65-F5344CB8AC3E}">
        <p14:creationId xmlns:p14="http://schemas.microsoft.com/office/powerpoint/2010/main" val="2949459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469" y="1295400"/>
            <a:ext cx="3352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a:xfrm>
            <a:off x="7162800" y="990600"/>
            <a:ext cx="1676400" cy="2971800"/>
          </a:xfrm>
        </p:spPr>
        <p:txBody>
          <a:bodyPr/>
          <a:lstStyle/>
          <a:p>
            <a:r>
              <a:rPr lang="en-US" sz="1800" dirty="0" smtClean="0"/>
              <a:t>D.W. Griffith’s </a:t>
            </a:r>
            <a:br>
              <a:rPr lang="en-US" sz="1800" dirty="0" smtClean="0"/>
            </a:br>
            <a:r>
              <a:rPr lang="en-US" sz="1800" dirty="0"/>
              <a:t/>
            </a:r>
            <a:br>
              <a:rPr lang="en-US" sz="1800" dirty="0"/>
            </a:br>
            <a:r>
              <a:rPr lang="en-US" sz="1800" i="1" dirty="0" smtClean="0"/>
              <a:t>The Birth of a Nation</a:t>
            </a:r>
            <a:r>
              <a:rPr lang="en-US" sz="1800" dirty="0" smtClean="0"/>
              <a:t> (1915)</a:t>
            </a:r>
            <a:endParaRPr lang="en-US" sz="1800"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3962400"/>
            <a:ext cx="3314785" cy="2667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2608" y="427892"/>
            <a:ext cx="3323577" cy="339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5535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Content Placeholder 2"/>
          <p:cNvSpPr>
            <a:spLocks noGrp="1"/>
          </p:cNvSpPr>
          <p:nvPr>
            <p:ph sz="half" idx="2"/>
          </p:nvPr>
        </p:nvSpPr>
        <p:spPr/>
        <p:txBody>
          <a:bodyPr/>
          <a:lstStyle/>
          <a:p>
            <a:endParaRPr lang="en-US" dirty="0"/>
          </a:p>
        </p:txBody>
      </p:sp>
      <p:sp>
        <p:nvSpPr>
          <p:cNvPr id="4" name="Text Placeholder 3"/>
          <p:cNvSpPr>
            <a:spLocks noGrp="1"/>
          </p:cNvSpPr>
          <p:nvPr>
            <p:ph type="body" sz="quarter" idx="3"/>
          </p:nvPr>
        </p:nvSpPr>
        <p:spPr/>
        <p:txBody>
          <a:bodyPr/>
          <a:lstStyle/>
          <a:p>
            <a:endParaRPr lang="en-US"/>
          </a:p>
        </p:txBody>
      </p:sp>
      <p:sp>
        <p:nvSpPr>
          <p:cNvPr id="5" name="Content Placeholder 4"/>
          <p:cNvSpPr>
            <a:spLocks noGrp="1"/>
          </p:cNvSpPr>
          <p:nvPr>
            <p:ph sz="quarter" idx="4"/>
          </p:nvPr>
        </p:nvSpPr>
        <p:spPr/>
        <p:txBody>
          <a:bodyPr/>
          <a:lstStyle/>
          <a:p>
            <a:endParaRPr lang="en-US" dirty="0"/>
          </a:p>
        </p:txBody>
      </p:sp>
      <p:sp>
        <p:nvSpPr>
          <p:cNvPr id="6" name="Title 5"/>
          <p:cNvSpPr>
            <a:spLocks noGrp="1"/>
          </p:cNvSpPr>
          <p:nvPr>
            <p:ph type="title"/>
          </p:nvPr>
        </p:nvSpPr>
        <p:spPr/>
        <p:txBody>
          <a:bodyPr/>
          <a:lstStyle/>
          <a:p>
            <a:r>
              <a:rPr lang="en-US" sz="2000" dirty="0" smtClean="0"/>
              <a:t>D.W. Griffith, </a:t>
            </a:r>
            <a:r>
              <a:rPr lang="en-US" sz="2000" i="1" dirty="0" smtClean="0"/>
              <a:t>The Birth of a Nation</a:t>
            </a:r>
            <a:endParaRPr lang="en-US" sz="2000" i="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600200"/>
            <a:ext cx="38100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657600"/>
            <a:ext cx="381000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1085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Content Placeholder 2"/>
          <p:cNvSpPr>
            <a:spLocks noGrp="1"/>
          </p:cNvSpPr>
          <p:nvPr>
            <p:ph sz="half" idx="2"/>
          </p:nvPr>
        </p:nvSpPr>
        <p:spPr/>
        <p:txBody>
          <a:bodyPr/>
          <a:lstStyle/>
          <a:p>
            <a:endParaRPr lang="en-US" dirty="0"/>
          </a:p>
        </p:txBody>
      </p:sp>
      <p:sp>
        <p:nvSpPr>
          <p:cNvPr id="4" name="Text Placeholder 3"/>
          <p:cNvSpPr>
            <a:spLocks noGrp="1"/>
          </p:cNvSpPr>
          <p:nvPr>
            <p:ph type="body" sz="quarter" idx="3"/>
          </p:nvPr>
        </p:nvSpPr>
        <p:spPr/>
        <p:txBody>
          <a:bodyPr/>
          <a:lstStyle/>
          <a:p>
            <a:endParaRPr lang="en-US"/>
          </a:p>
        </p:txBody>
      </p:sp>
      <p:sp>
        <p:nvSpPr>
          <p:cNvPr id="5" name="Content Placeholder 4"/>
          <p:cNvSpPr>
            <a:spLocks noGrp="1"/>
          </p:cNvSpPr>
          <p:nvPr>
            <p:ph sz="quarter" idx="4"/>
          </p:nvPr>
        </p:nvSpPr>
        <p:spPr/>
        <p:txBody>
          <a:bodyPr/>
          <a:lstStyle/>
          <a:p>
            <a:endParaRPr lang="en-US"/>
          </a:p>
        </p:txBody>
      </p:sp>
      <p:sp>
        <p:nvSpPr>
          <p:cNvPr id="6" name="Title 5"/>
          <p:cNvSpPr>
            <a:spLocks noGrp="1"/>
          </p:cNvSpPr>
          <p:nvPr>
            <p:ph type="title"/>
          </p:nvPr>
        </p:nvSpPr>
        <p:spPr/>
        <p:txBody>
          <a:bodyPr/>
          <a:lstStyle/>
          <a:p>
            <a:r>
              <a:rPr lang="en-US" sz="2000" dirty="0" smtClean="0"/>
              <a:t>D.W. Griffith, </a:t>
            </a:r>
            <a:r>
              <a:rPr lang="en-US" sz="2000" i="1" dirty="0" smtClean="0"/>
              <a:t>The Birth of a Nation</a:t>
            </a:r>
            <a:endParaRPr lang="en-US" sz="2000" i="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133600"/>
            <a:ext cx="55245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0543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t>D.W. Griffith’s </a:t>
            </a:r>
            <a:r>
              <a:rPr lang="en-US" sz="2000" i="1" dirty="0" smtClean="0"/>
              <a:t>Birth of a Nation</a:t>
            </a:r>
            <a:endParaRPr lang="en-US" sz="2000" i="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47800" y="1905000"/>
            <a:ext cx="6446520" cy="4297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2854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5715000"/>
            <a:ext cx="5867400" cy="442913"/>
          </a:xfrm>
        </p:spPr>
        <p:txBody>
          <a:bodyPr>
            <a:normAutofit fontScale="32500" lnSpcReduction="20000"/>
          </a:bodyPr>
          <a:lstStyle/>
          <a:p>
            <a:pPr marL="45720" indent="0">
              <a:buNone/>
            </a:pPr>
            <a:r>
              <a:rPr lang="en-US" dirty="0" smtClean="0"/>
              <a:t>The KKK’s lynching of Gus, “the renegade Negro,” played by Walter Long in blackface.</a:t>
            </a:r>
            <a:r>
              <a:rPr lang="en-US" i="1" dirty="0" smtClean="0"/>
              <a:t> From D.W. Griffith’s The Birth of a Nation. </a:t>
            </a:r>
            <a:endParaRPr lang="en-US" dirty="0"/>
          </a:p>
        </p:txBody>
      </p:sp>
      <p:sp>
        <p:nvSpPr>
          <p:cNvPr id="4" name="Title 3"/>
          <p:cNvSpPr>
            <a:spLocks noGrp="1"/>
          </p:cNvSpPr>
          <p:nvPr>
            <p:ph type="title"/>
          </p:nvPr>
        </p:nvSpPr>
        <p:spPr/>
        <p:txBody>
          <a:bodyPr/>
          <a:lstStyle/>
          <a:p>
            <a:r>
              <a:rPr lang="en-US" i="1" dirty="0" smtClean="0"/>
              <a:t>Birth of a Nation (1915)</a:t>
            </a:r>
            <a:endParaRPr lang="en-US" i="1"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524000"/>
            <a:ext cx="4762500" cy="398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5656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endParaRPr lang="en-US" dirty="0"/>
          </a:p>
        </p:txBody>
      </p:sp>
      <p:sp>
        <p:nvSpPr>
          <p:cNvPr id="3" name="Content Placeholder 2"/>
          <p:cNvSpPr>
            <a:spLocks noGrp="1"/>
          </p:cNvSpPr>
          <p:nvPr>
            <p:ph sz="half" idx="2"/>
          </p:nvPr>
        </p:nvSpPr>
        <p:spPr>
          <a:xfrm>
            <a:off x="4572000" y="1693252"/>
            <a:ext cx="4038600" cy="4407408"/>
          </a:xfrm>
        </p:spPr>
        <p:txBody>
          <a:bodyPr/>
          <a:lstStyle/>
          <a:p>
            <a:endParaRPr lang="en-US" dirty="0"/>
          </a:p>
        </p:txBody>
      </p:sp>
      <p:sp>
        <p:nvSpPr>
          <p:cNvPr id="4" name="Title 3"/>
          <p:cNvSpPr>
            <a:spLocks noGrp="1"/>
          </p:cNvSpPr>
          <p:nvPr>
            <p:ph type="title"/>
          </p:nvPr>
        </p:nvSpPr>
        <p:spPr/>
        <p:txBody>
          <a:bodyPr/>
          <a:lstStyle/>
          <a:p>
            <a:r>
              <a:rPr lang="en-US" sz="2000" i="1" dirty="0" smtClean="0"/>
              <a:t>The Autobiography of an Ex-</a:t>
            </a:r>
            <a:r>
              <a:rPr lang="en-US" sz="2000" i="1" dirty="0" err="1" smtClean="0"/>
              <a:t>Coloured</a:t>
            </a:r>
            <a:r>
              <a:rPr lang="en-US" sz="2000" i="1" dirty="0" smtClean="0"/>
              <a:t> Man </a:t>
            </a:r>
            <a:r>
              <a:rPr lang="en-US" sz="2000" dirty="0" smtClean="0"/>
              <a:t>(1912) 1927</a:t>
            </a:r>
            <a:endParaRPr lang="en-US" sz="20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524000"/>
            <a:ext cx="3895725"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1" y="1776412"/>
            <a:ext cx="3200400"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38201" y="6197083"/>
            <a:ext cx="3048000" cy="276999"/>
          </a:xfrm>
          <a:prstGeom prst="rect">
            <a:avLst/>
          </a:prstGeom>
          <a:noFill/>
        </p:spPr>
        <p:txBody>
          <a:bodyPr wrap="square" rtlCol="0">
            <a:spAutoFit/>
          </a:bodyPr>
          <a:lstStyle/>
          <a:p>
            <a:r>
              <a:rPr lang="en-US" sz="1200" dirty="0" smtClean="0"/>
              <a:t>James Weldon Johnson (Corbis)</a:t>
            </a:r>
            <a:endParaRPr lang="en-US" sz="1200" dirty="0"/>
          </a:p>
        </p:txBody>
      </p:sp>
    </p:spTree>
    <p:extLst>
      <p:ext uri="{BB962C8B-B14F-4D97-AF65-F5344CB8AC3E}">
        <p14:creationId xmlns:p14="http://schemas.microsoft.com/office/powerpoint/2010/main" val="29850988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211</TotalTime>
  <Words>1532</Words>
  <Application>Microsoft Office PowerPoint</Application>
  <PresentationFormat>On-screen Show (4:3)</PresentationFormat>
  <Paragraphs>166</Paragraphs>
  <Slides>24</Slides>
  <Notes>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Grid</vt:lpstr>
      <vt:lpstr>To Be Black and American in the 1920s </vt:lpstr>
      <vt:lpstr>PowerPoint Presentation</vt:lpstr>
      <vt:lpstr>“There can be no doubt that at present the colored races are increasing very much faster than the white. Treating the primary race-stocks as units, it would appear that whites tend to double in eighty years, yellows and browns in sixty years, blacks in forty years. The whites are thus the slowest breeders, and they will undoubtedly become slower still, since section after section of the white race is revealing that lowered birth-rate which in France has reached the extreme of a stationary population.”   ~Lothrup Stoddard, The Rising Tide of Color</vt:lpstr>
      <vt:lpstr>D.W. Griffith’s   The Birth of a Nation (1915)</vt:lpstr>
      <vt:lpstr>D.W. Griffith, The Birth of a Nation</vt:lpstr>
      <vt:lpstr>D.W. Griffith, The Birth of a Nation</vt:lpstr>
      <vt:lpstr>D.W. Griffith’s Birth of a Nation</vt:lpstr>
      <vt:lpstr>Birth of a Nation (1915)</vt:lpstr>
      <vt:lpstr>The Autobiography of an Ex-Coloured Man (1912) 1927</vt:lpstr>
      <vt:lpstr>Excerpt from James Weldon Johnson’s   The Autobiography of an Ex-Coloured Man (1912) 1927</vt:lpstr>
      <vt:lpstr>PowerPoint Presentation</vt:lpstr>
      <vt:lpstr>To Be Black and American in the 1920s </vt:lpstr>
      <vt:lpstr>PowerPoint Presentation</vt:lpstr>
      <vt:lpstr>Cakewalk and Ragtime</vt:lpstr>
      <vt:lpstr>To Be Black and American in the 1920s </vt:lpstr>
      <vt:lpstr>Theodor Adorno, “The Perennial Fashion—Jazz”</vt:lpstr>
      <vt:lpstr>Nella larsen’s Quicksand (1928)</vt:lpstr>
      <vt:lpstr>To Be Black and American in the 1920s </vt:lpstr>
      <vt:lpstr>W.E.B. Du Bois, “Criteria of Negro Art”</vt:lpstr>
      <vt:lpstr>To Be Black and American in the 1920s </vt:lpstr>
      <vt:lpstr>          Excerpt from  Nella Larsen’s Quicksand (1928)</vt:lpstr>
      <vt:lpstr>Josephine Baker</vt:lpstr>
      <vt:lpstr>Paul Colin</vt:lpstr>
      <vt:lpstr>W.E.b. Du Bois’s  Darkwater (1920)</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Waligora-Davis</dc:creator>
  <cp:lastModifiedBy>Nicole Waligora-Davis</cp:lastModifiedBy>
  <cp:revision>25</cp:revision>
  <dcterms:created xsi:type="dcterms:W3CDTF">2012-06-05T14:49:39Z</dcterms:created>
  <dcterms:modified xsi:type="dcterms:W3CDTF">2012-06-12T16:18:18Z</dcterms:modified>
</cp:coreProperties>
</file>